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3" r:id="rId3"/>
    <p:sldId id="291" r:id="rId4"/>
    <p:sldId id="280" r:id="rId5"/>
    <p:sldId id="257" r:id="rId6"/>
    <p:sldId id="258" r:id="rId7"/>
    <p:sldId id="281" r:id="rId8"/>
    <p:sldId id="282" r:id="rId9"/>
    <p:sldId id="290" r:id="rId10"/>
    <p:sldId id="259" r:id="rId11"/>
    <p:sldId id="284" r:id="rId12"/>
    <p:sldId id="298" r:id="rId13"/>
    <p:sldId id="299" r:id="rId14"/>
    <p:sldId id="285" r:id="rId15"/>
    <p:sldId id="286" r:id="rId16"/>
    <p:sldId id="261" r:id="rId17"/>
    <p:sldId id="287" r:id="rId18"/>
    <p:sldId id="288" r:id="rId19"/>
    <p:sldId id="262" r:id="rId20"/>
    <p:sldId id="289" r:id="rId21"/>
    <p:sldId id="265" r:id="rId22"/>
    <p:sldId id="264" r:id="rId23"/>
    <p:sldId id="266" r:id="rId24"/>
    <p:sldId id="263" r:id="rId25"/>
    <p:sldId id="267" r:id="rId26"/>
    <p:sldId id="268" r:id="rId27"/>
    <p:sldId id="269" r:id="rId28"/>
    <p:sldId id="270" r:id="rId29"/>
    <p:sldId id="293" r:id="rId30"/>
    <p:sldId id="292" r:id="rId31"/>
    <p:sldId id="274" r:id="rId32"/>
    <p:sldId id="275" r:id="rId33"/>
    <p:sldId id="276" r:id="rId34"/>
    <p:sldId id="295" r:id="rId35"/>
    <p:sldId id="294" r:id="rId36"/>
    <p:sldId id="297" r:id="rId37"/>
    <p:sldId id="279" r:id="rId38"/>
    <p:sldId id="278" r:id="rId39"/>
    <p:sldId id="296" r:id="rId4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93" d="100"/>
          <a:sy n="93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6D9F94-D964-4BBA-9E53-290A3C352CCF}" type="doc">
      <dgm:prSet loTypeId="urn:microsoft.com/office/officeart/2005/8/layout/default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6282FCF4-6E1B-4829-AB00-FEAA8F744C3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</a:rPr>
            <a:t>Самоосвіта: зміст, форми, методи…</a:t>
          </a:r>
          <a:endParaRPr lang="uk-UA" sz="4000" dirty="0">
            <a:solidFill>
              <a:schemeClr val="tx1"/>
            </a:solidFill>
          </a:endParaRPr>
        </a:p>
      </dgm:t>
    </dgm:pt>
    <dgm:pt modelId="{CCFF2DCB-3270-464A-BD27-14E8830350B0}" type="parTrans" cxnId="{C7F6FEA7-6539-4F52-A6CE-EC6331F15DF2}">
      <dgm:prSet/>
      <dgm:spPr/>
      <dgm:t>
        <a:bodyPr/>
        <a:lstStyle/>
        <a:p>
          <a:endParaRPr lang="uk-UA"/>
        </a:p>
      </dgm:t>
    </dgm:pt>
    <dgm:pt modelId="{0830D080-7F22-4416-9168-425F9F006C51}" type="sibTrans" cxnId="{C7F6FEA7-6539-4F52-A6CE-EC6331F15DF2}">
      <dgm:prSet/>
      <dgm:spPr/>
      <dgm:t>
        <a:bodyPr/>
        <a:lstStyle/>
        <a:p>
          <a:endParaRPr lang="uk-UA"/>
        </a:p>
      </dgm:t>
    </dgm:pt>
    <dgm:pt modelId="{439F4D45-6F60-43FA-80AC-815267A359E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4000" dirty="0" smtClean="0">
              <a:solidFill>
                <a:schemeClr val="tx1"/>
              </a:solidFill>
            </a:rPr>
            <a:t>Управління самоосвітою:</a:t>
          </a:r>
        </a:p>
        <a:p>
          <a:r>
            <a:rPr lang="uk-UA" sz="4000" dirty="0" smtClean="0">
              <a:solidFill>
                <a:schemeClr val="tx1"/>
              </a:solidFill>
            </a:rPr>
            <a:t>цілі,завдання, етапи…</a:t>
          </a:r>
          <a:endParaRPr lang="uk-UA" sz="4000" dirty="0">
            <a:solidFill>
              <a:schemeClr val="tx1"/>
            </a:solidFill>
          </a:endParaRPr>
        </a:p>
      </dgm:t>
    </dgm:pt>
    <dgm:pt modelId="{30DE8DE0-8903-44B0-BD4D-6C0AEB093573}" type="parTrans" cxnId="{C4F6FDE1-FC52-41B7-BBCE-960B01FF27CF}">
      <dgm:prSet/>
      <dgm:spPr/>
      <dgm:t>
        <a:bodyPr/>
        <a:lstStyle/>
        <a:p>
          <a:endParaRPr lang="uk-UA"/>
        </a:p>
      </dgm:t>
    </dgm:pt>
    <dgm:pt modelId="{51A80B48-493B-4384-B66C-C942EA627BAD}" type="sibTrans" cxnId="{C4F6FDE1-FC52-41B7-BBCE-960B01FF27CF}">
      <dgm:prSet/>
      <dgm:spPr/>
      <dgm:t>
        <a:bodyPr/>
        <a:lstStyle/>
        <a:p>
          <a:endParaRPr lang="uk-UA"/>
        </a:p>
      </dgm:t>
    </dgm:pt>
    <dgm:pt modelId="{16F160E0-B6D6-4083-A662-5874383F4C5F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Актуальність питання самоосвіти </a:t>
          </a:r>
          <a:endParaRPr lang="uk-UA" dirty="0">
            <a:solidFill>
              <a:schemeClr val="tx1"/>
            </a:solidFill>
          </a:endParaRPr>
        </a:p>
      </dgm:t>
    </dgm:pt>
    <dgm:pt modelId="{92AE550F-809F-41D9-A737-F9DC6E86AFEE}" type="parTrans" cxnId="{B16726C8-B288-4DDB-ACC9-997F5703245D}">
      <dgm:prSet/>
      <dgm:spPr/>
      <dgm:t>
        <a:bodyPr/>
        <a:lstStyle/>
        <a:p>
          <a:endParaRPr lang="uk-UA"/>
        </a:p>
      </dgm:t>
    </dgm:pt>
    <dgm:pt modelId="{DD71B122-C807-406A-88D1-4B293017F68A}" type="sibTrans" cxnId="{B16726C8-B288-4DDB-ACC9-997F5703245D}">
      <dgm:prSet/>
      <dgm:spPr/>
      <dgm:t>
        <a:bodyPr/>
        <a:lstStyle/>
        <a:p>
          <a:endParaRPr lang="uk-UA"/>
        </a:p>
      </dgm:t>
    </dgm:pt>
    <dgm:pt modelId="{60263D40-C1F9-4292-A2F0-A58E12B66B61}" type="pres">
      <dgm:prSet presAssocID="{BD6D9F94-D964-4BBA-9E53-290A3C352CC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4BD297E-5A04-431A-9790-08BF4B164F55}" type="pres">
      <dgm:prSet presAssocID="{6282FCF4-6E1B-4829-AB00-FEAA8F744C32}" presName="node" presStyleLbl="node1" presStyleIdx="0" presStyleCnt="3" custScaleX="121195" custScaleY="90125" custLinFactNeighborX="-3960" custLinFactNeighborY="2470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0B5DDD-D490-45F2-BE41-B7F28178CFB6}" type="pres">
      <dgm:prSet presAssocID="{0830D080-7F22-4416-9168-425F9F006C51}" presName="sibTrans" presStyleCnt="0"/>
      <dgm:spPr/>
    </dgm:pt>
    <dgm:pt modelId="{BF58DDE7-B969-4A07-9A4E-49DB237A4C49}" type="pres">
      <dgm:prSet presAssocID="{439F4D45-6F60-43FA-80AC-815267A359ED}" presName="node" presStyleLbl="node1" presStyleIdx="1" presStyleCnt="3" custLinFactNeighborX="1901" custLinFactNeighborY="2069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8511CE-58D7-4AAA-8FB0-2B2A7A361375}" type="pres">
      <dgm:prSet presAssocID="{51A80B48-493B-4384-B66C-C942EA627BAD}" presName="sibTrans" presStyleCnt="0"/>
      <dgm:spPr/>
    </dgm:pt>
    <dgm:pt modelId="{6E78113F-E291-4D93-941A-5AB740324639}" type="pres">
      <dgm:prSet presAssocID="{16F160E0-B6D6-4083-A662-5874383F4C5F}" presName="node" presStyleLbl="node1" presStyleIdx="2" presStyleCnt="3" custLinFactNeighborX="-182" custLinFactNeighborY="2069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C63637-74EC-45D2-8D3A-94FAA34305C3}" type="presOf" srcId="{BD6D9F94-D964-4BBA-9E53-290A3C352CCF}" destId="{60263D40-C1F9-4292-A2F0-A58E12B66B61}" srcOrd="0" destOrd="0" presId="urn:microsoft.com/office/officeart/2005/8/layout/default#1"/>
    <dgm:cxn modelId="{C4F6FDE1-FC52-41B7-BBCE-960B01FF27CF}" srcId="{BD6D9F94-D964-4BBA-9E53-290A3C352CCF}" destId="{439F4D45-6F60-43FA-80AC-815267A359ED}" srcOrd="1" destOrd="0" parTransId="{30DE8DE0-8903-44B0-BD4D-6C0AEB093573}" sibTransId="{51A80B48-493B-4384-B66C-C942EA627BAD}"/>
    <dgm:cxn modelId="{C7F6FEA7-6539-4F52-A6CE-EC6331F15DF2}" srcId="{BD6D9F94-D964-4BBA-9E53-290A3C352CCF}" destId="{6282FCF4-6E1B-4829-AB00-FEAA8F744C32}" srcOrd="0" destOrd="0" parTransId="{CCFF2DCB-3270-464A-BD27-14E8830350B0}" sibTransId="{0830D080-7F22-4416-9168-425F9F006C51}"/>
    <dgm:cxn modelId="{1CDCB9D5-F703-4C46-B95B-A346DA313A50}" type="presOf" srcId="{439F4D45-6F60-43FA-80AC-815267A359ED}" destId="{BF58DDE7-B969-4A07-9A4E-49DB237A4C49}" srcOrd="0" destOrd="0" presId="urn:microsoft.com/office/officeart/2005/8/layout/default#1"/>
    <dgm:cxn modelId="{3E1A4C0F-55D2-407D-9A35-9112DCE0CC63}" type="presOf" srcId="{6282FCF4-6E1B-4829-AB00-FEAA8F744C32}" destId="{E4BD297E-5A04-431A-9790-08BF4B164F55}" srcOrd="0" destOrd="0" presId="urn:microsoft.com/office/officeart/2005/8/layout/default#1"/>
    <dgm:cxn modelId="{B16726C8-B288-4DDB-ACC9-997F5703245D}" srcId="{BD6D9F94-D964-4BBA-9E53-290A3C352CCF}" destId="{16F160E0-B6D6-4083-A662-5874383F4C5F}" srcOrd="2" destOrd="0" parTransId="{92AE550F-809F-41D9-A737-F9DC6E86AFEE}" sibTransId="{DD71B122-C807-406A-88D1-4B293017F68A}"/>
    <dgm:cxn modelId="{0E56D48B-76E1-477A-A4FF-386882C6F17A}" type="presOf" srcId="{16F160E0-B6D6-4083-A662-5874383F4C5F}" destId="{6E78113F-E291-4D93-941A-5AB740324639}" srcOrd="0" destOrd="0" presId="urn:microsoft.com/office/officeart/2005/8/layout/default#1"/>
    <dgm:cxn modelId="{DA7E1AC1-E89F-4200-A180-F8662963F7BD}" type="presParOf" srcId="{60263D40-C1F9-4292-A2F0-A58E12B66B61}" destId="{E4BD297E-5A04-431A-9790-08BF4B164F55}" srcOrd="0" destOrd="0" presId="urn:microsoft.com/office/officeart/2005/8/layout/default#1"/>
    <dgm:cxn modelId="{E93DAEF1-6B99-4483-A297-EE6959ECA23E}" type="presParOf" srcId="{60263D40-C1F9-4292-A2F0-A58E12B66B61}" destId="{7C0B5DDD-D490-45F2-BE41-B7F28178CFB6}" srcOrd="1" destOrd="0" presId="urn:microsoft.com/office/officeart/2005/8/layout/default#1"/>
    <dgm:cxn modelId="{30F102A0-A0DA-488E-B15A-D3B57108AFAA}" type="presParOf" srcId="{60263D40-C1F9-4292-A2F0-A58E12B66B61}" destId="{BF58DDE7-B969-4A07-9A4E-49DB237A4C49}" srcOrd="2" destOrd="0" presId="urn:microsoft.com/office/officeart/2005/8/layout/default#1"/>
    <dgm:cxn modelId="{42E277B2-8910-469B-BCB9-6CCF19703BAF}" type="presParOf" srcId="{60263D40-C1F9-4292-A2F0-A58E12B66B61}" destId="{838511CE-58D7-4AAA-8FB0-2B2A7A361375}" srcOrd="3" destOrd="0" presId="urn:microsoft.com/office/officeart/2005/8/layout/default#1"/>
    <dgm:cxn modelId="{434814D9-E34A-4609-AD68-F4506AB60D30}" type="presParOf" srcId="{60263D40-C1F9-4292-A2F0-A58E12B66B61}" destId="{6E78113F-E291-4D93-941A-5AB74032463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D75E64-760B-4669-85E9-E7A3430205FB}" type="doc">
      <dgm:prSet loTypeId="urn:microsoft.com/office/officeart/2005/8/layout/funnel1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35E8F547-431A-4D4B-8121-39FE51403636}">
      <dgm:prSet phldrT="[Текст]" custT="1"/>
      <dgm:spPr/>
      <dgm:t>
        <a:bodyPr/>
        <a:lstStyle/>
        <a:p>
          <a:r>
            <a:rPr lang="uk-UA" sz="3600" dirty="0" smtClean="0"/>
            <a:t>Вчинок - Я</a:t>
          </a:r>
          <a:endParaRPr lang="uk-UA" sz="3600" dirty="0"/>
        </a:p>
      </dgm:t>
    </dgm:pt>
    <dgm:pt modelId="{FD4F53A7-5DB9-4D2F-8523-A3B8413C95A5}" type="parTrans" cxnId="{643DA4FB-E315-4381-8E0D-91B83CAFEC7A}">
      <dgm:prSet/>
      <dgm:spPr/>
      <dgm:t>
        <a:bodyPr/>
        <a:lstStyle/>
        <a:p>
          <a:endParaRPr lang="uk-UA"/>
        </a:p>
      </dgm:t>
    </dgm:pt>
    <dgm:pt modelId="{D475CEB1-10E0-4693-A8B9-CEB6044CBF32}" type="sibTrans" cxnId="{643DA4FB-E315-4381-8E0D-91B83CAFEC7A}">
      <dgm:prSet/>
      <dgm:spPr/>
      <dgm:t>
        <a:bodyPr/>
        <a:lstStyle/>
        <a:p>
          <a:endParaRPr lang="uk-UA"/>
        </a:p>
      </dgm:t>
    </dgm:pt>
    <dgm:pt modelId="{9F602E28-78BA-4F65-84D2-C9AEE33C7E94}">
      <dgm:prSet phldrT="[Текст]" custT="1"/>
      <dgm:spPr/>
      <dgm:t>
        <a:bodyPr/>
        <a:lstStyle/>
        <a:p>
          <a:r>
            <a:rPr lang="uk-UA" sz="3600" dirty="0" smtClean="0"/>
            <a:t>Образ –Я </a:t>
          </a:r>
          <a:endParaRPr lang="uk-UA" sz="3600" dirty="0"/>
        </a:p>
      </dgm:t>
    </dgm:pt>
    <dgm:pt modelId="{D8CA0D2F-C45D-42C2-80A7-0347A968B60E}" type="parTrans" cxnId="{C3129161-98C2-4E31-9D1A-B41D78565E15}">
      <dgm:prSet/>
      <dgm:spPr/>
      <dgm:t>
        <a:bodyPr/>
        <a:lstStyle/>
        <a:p>
          <a:endParaRPr lang="uk-UA"/>
        </a:p>
      </dgm:t>
    </dgm:pt>
    <dgm:pt modelId="{F51212FC-3D06-43D3-8E0E-55F71750C987}" type="sibTrans" cxnId="{C3129161-98C2-4E31-9D1A-B41D78565E15}">
      <dgm:prSet/>
      <dgm:spPr/>
      <dgm:t>
        <a:bodyPr/>
        <a:lstStyle/>
        <a:p>
          <a:endParaRPr lang="uk-UA"/>
        </a:p>
      </dgm:t>
    </dgm:pt>
    <dgm:pt modelId="{ED3A67F7-F5F2-42B6-B34E-31B6E7309493}">
      <dgm:prSet phldrT="[Текст]"/>
      <dgm:spPr/>
      <dgm:t>
        <a:bodyPr/>
        <a:lstStyle/>
        <a:p>
          <a:r>
            <a:rPr lang="uk-UA" dirty="0" smtClean="0"/>
            <a:t>Ставлення -Я</a:t>
          </a:r>
          <a:endParaRPr lang="uk-UA" dirty="0"/>
        </a:p>
      </dgm:t>
    </dgm:pt>
    <dgm:pt modelId="{9E0DC79A-BF97-42C9-95E4-833BC09172C3}" type="parTrans" cxnId="{492476BF-2AD4-4A5F-9364-DF5CF46360F1}">
      <dgm:prSet/>
      <dgm:spPr/>
      <dgm:t>
        <a:bodyPr/>
        <a:lstStyle/>
        <a:p>
          <a:endParaRPr lang="uk-UA"/>
        </a:p>
      </dgm:t>
    </dgm:pt>
    <dgm:pt modelId="{F7008DE1-35AA-4F1E-A04E-5529C2769975}" type="sibTrans" cxnId="{492476BF-2AD4-4A5F-9364-DF5CF46360F1}">
      <dgm:prSet/>
      <dgm:spPr/>
      <dgm:t>
        <a:bodyPr/>
        <a:lstStyle/>
        <a:p>
          <a:endParaRPr lang="uk-UA"/>
        </a:p>
      </dgm:t>
    </dgm:pt>
    <dgm:pt modelId="{D385F5F8-1E59-4BFE-AA02-D5B9DDD6479A}">
      <dgm:prSet phldrT="[Текст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Я - концепція</a:t>
          </a:r>
          <a:endParaRPr lang="uk-UA" dirty="0">
            <a:solidFill>
              <a:schemeClr val="tx1"/>
            </a:solidFill>
          </a:endParaRPr>
        </a:p>
      </dgm:t>
    </dgm:pt>
    <dgm:pt modelId="{38D2809F-AEAD-4E6F-83D2-6FDA2FA33DE6}" type="parTrans" cxnId="{4699632B-028E-4DBA-9DD7-48B97AF8F36D}">
      <dgm:prSet/>
      <dgm:spPr/>
      <dgm:t>
        <a:bodyPr/>
        <a:lstStyle/>
        <a:p>
          <a:endParaRPr lang="uk-UA"/>
        </a:p>
      </dgm:t>
    </dgm:pt>
    <dgm:pt modelId="{8EF24CEC-3F81-4AB0-A7F9-4941076A07D6}" type="sibTrans" cxnId="{4699632B-028E-4DBA-9DD7-48B97AF8F36D}">
      <dgm:prSet/>
      <dgm:spPr/>
      <dgm:t>
        <a:bodyPr/>
        <a:lstStyle/>
        <a:p>
          <a:endParaRPr lang="uk-UA"/>
        </a:p>
      </dgm:t>
    </dgm:pt>
    <dgm:pt modelId="{5185D620-E9F4-4B70-BFFC-BDA90F01824F}" type="pres">
      <dgm:prSet presAssocID="{15D75E64-760B-4669-85E9-E7A3430205F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2A9DF79-DB16-49A5-BB76-A26109D760F0}" type="pres">
      <dgm:prSet presAssocID="{15D75E64-760B-4669-85E9-E7A3430205FB}" presName="ellipse" presStyleLbl="trBgShp" presStyleIdx="0" presStyleCnt="1" custLinFactNeighborX="17053" custLinFactNeighborY="-20167"/>
      <dgm:spPr/>
    </dgm:pt>
    <dgm:pt modelId="{31A622B6-880E-4887-BEBF-8B7C176D9D32}" type="pres">
      <dgm:prSet presAssocID="{15D75E64-760B-4669-85E9-E7A3430205FB}" presName="arrow1" presStyleLbl="fgShp" presStyleIdx="0" presStyleCnt="1"/>
      <dgm:spPr/>
    </dgm:pt>
    <dgm:pt modelId="{5D4D8C4E-3582-4220-B38B-44EF40D81F90}" type="pres">
      <dgm:prSet presAssocID="{15D75E64-760B-4669-85E9-E7A3430205F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1FBCEB-DDB5-43AE-AE21-59C0C5E9DC7F}" type="pres">
      <dgm:prSet presAssocID="{9F602E28-78BA-4F65-84D2-C9AEE33C7E94}" presName="item1" presStyleLbl="node1" presStyleIdx="0" presStyleCnt="3" custScaleX="193801" custScaleY="152207" custLinFactY="-9653" custLinFactNeighborX="80130" custLinFactNeighborY="-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191AA4-D9AA-4AD7-9B40-74CD50BB2698}" type="pres">
      <dgm:prSet presAssocID="{ED3A67F7-F5F2-42B6-B34E-31B6E7309493}" presName="item2" presStyleLbl="node1" presStyleIdx="1" presStyleCnt="3" custScaleX="177212" custScaleY="170861" custLinFactNeighborX="-29522" custLinFactNeighborY="-253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7AB6B0-837B-4CE2-A37D-1A24851E0B8D}" type="pres">
      <dgm:prSet presAssocID="{D385F5F8-1E59-4BFE-AA02-D5B9DDD6479A}" presName="item3" presStyleLbl="node1" presStyleIdx="2" presStyleCnt="3" custScaleX="191908" custScaleY="147809" custLinFactY="13870" custLinFactNeighborX="-40048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D3A3D0-6EC6-47B5-9EAC-767F33CB3609}" type="pres">
      <dgm:prSet presAssocID="{15D75E64-760B-4669-85E9-E7A3430205FB}" presName="funnel" presStyleLbl="trAlignAcc1" presStyleIdx="0" presStyleCnt="1" custScaleX="145048" custScaleY="126178" custLinFactNeighborX="1355" custLinFactNeighborY="2369"/>
      <dgm:spPr/>
    </dgm:pt>
  </dgm:ptLst>
  <dgm:cxnLst>
    <dgm:cxn modelId="{C3129161-98C2-4E31-9D1A-B41D78565E15}" srcId="{15D75E64-760B-4669-85E9-E7A3430205FB}" destId="{9F602E28-78BA-4F65-84D2-C9AEE33C7E94}" srcOrd="1" destOrd="0" parTransId="{D8CA0D2F-C45D-42C2-80A7-0347A968B60E}" sibTransId="{F51212FC-3D06-43D3-8E0E-55F71750C987}"/>
    <dgm:cxn modelId="{9D3CF202-97FE-4DDD-B324-6120071157F7}" type="presOf" srcId="{15D75E64-760B-4669-85E9-E7A3430205FB}" destId="{5185D620-E9F4-4B70-BFFC-BDA90F01824F}" srcOrd="0" destOrd="0" presId="urn:microsoft.com/office/officeart/2005/8/layout/funnel1"/>
    <dgm:cxn modelId="{492476BF-2AD4-4A5F-9364-DF5CF46360F1}" srcId="{15D75E64-760B-4669-85E9-E7A3430205FB}" destId="{ED3A67F7-F5F2-42B6-B34E-31B6E7309493}" srcOrd="2" destOrd="0" parTransId="{9E0DC79A-BF97-42C9-95E4-833BC09172C3}" sibTransId="{F7008DE1-35AA-4F1E-A04E-5529C2769975}"/>
    <dgm:cxn modelId="{0B45259C-4DB2-4498-BA83-F07E5FBBC8A0}" type="presOf" srcId="{35E8F547-431A-4D4B-8121-39FE51403636}" destId="{B07AB6B0-837B-4CE2-A37D-1A24851E0B8D}" srcOrd="0" destOrd="0" presId="urn:microsoft.com/office/officeart/2005/8/layout/funnel1"/>
    <dgm:cxn modelId="{643DA4FB-E315-4381-8E0D-91B83CAFEC7A}" srcId="{15D75E64-760B-4669-85E9-E7A3430205FB}" destId="{35E8F547-431A-4D4B-8121-39FE51403636}" srcOrd="0" destOrd="0" parTransId="{FD4F53A7-5DB9-4D2F-8523-A3B8413C95A5}" sibTransId="{D475CEB1-10E0-4693-A8B9-CEB6044CBF32}"/>
    <dgm:cxn modelId="{0C7D1DCD-5160-477B-961B-27A2EE849C8F}" type="presOf" srcId="{9F602E28-78BA-4F65-84D2-C9AEE33C7E94}" destId="{DC191AA4-D9AA-4AD7-9B40-74CD50BB2698}" srcOrd="0" destOrd="0" presId="urn:microsoft.com/office/officeart/2005/8/layout/funnel1"/>
    <dgm:cxn modelId="{7BC3EA25-6DBF-47AE-9B3B-CEEE814EA7A8}" type="presOf" srcId="{D385F5F8-1E59-4BFE-AA02-D5B9DDD6479A}" destId="{5D4D8C4E-3582-4220-B38B-44EF40D81F90}" srcOrd="0" destOrd="0" presId="urn:microsoft.com/office/officeart/2005/8/layout/funnel1"/>
    <dgm:cxn modelId="{4699632B-028E-4DBA-9DD7-48B97AF8F36D}" srcId="{15D75E64-760B-4669-85E9-E7A3430205FB}" destId="{D385F5F8-1E59-4BFE-AA02-D5B9DDD6479A}" srcOrd="3" destOrd="0" parTransId="{38D2809F-AEAD-4E6F-83D2-6FDA2FA33DE6}" sibTransId="{8EF24CEC-3F81-4AB0-A7F9-4941076A07D6}"/>
    <dgm:cxn modelId="{6C1F86C5-CEF8-4805-9F69-660A461DB682}" type="presOf" srcId="{ED3A67F7-F5F2-42B6-B34E-31B6E7309493}" destId="{D71FBCEB-DDB5-43AE-AE21-59C0C5E9DC7F}" srcOrd="0" destOrd="0" presId="urn:microsoft.com/office/officeart/2005/8/layout/funnel1"/>
    <dgm:cxn modelId="{99BCAD06-3DB2-4F04-B751-CBB6C86A0D66}" type="presParOf" srcId="{5185D620-E9F4-4B70-BFFC-BDA90F01824F}" destId="{B2A9DF79-DB16-49A5-BB76-A26109D760F0}" srcOrd="0" destOrd="0" presId="urn:microsoft.com/office/officeart/2005/8/layout/funnel1"/>
    <dgm:cxn modelId="{02F20DE8-15CF-4391-AC50-D1D0E3295AEB}" type="presParOf" srcId="{5185D620-E9F4-4B70-BFFC-BDA90F01824F}" destId="{31A622B6-880E-4887-BEBF-8B7C176D9D32}" srcOrd="1" destOrd="0" presId="urn:microsoft.com/office/officeart/2005/8/layout/funnel1"/>
    <dgm:cxn modelId="{192EEC7F-387B-4B27-9D6B-2C4C5205EA75}" type="presParOf" srcId="{5185D620-E9F4-4B70-BFFC-BDA90F01824F}" destId="{5D4D8C4E-3582-4220-B38B-44EF40D81F90}" srcOrd="2" destOrd="0" presId="urn:microsoft.com/office/officeart/2005/8/layout/funnel1"/>
    <dgm:cxn modelId="{5E51B9CC-BAF8-4602-9704-8AAEC6CADE43}" type="presParOf" srcId="{5185D620-E9F4-4B70-BFFC-BDA90F01824F}" destId="{D71FBCEB-DDB5-43AE-AE21-59C0C5E9DC7F}" srcOrd="3" destOrd="0" presId="urn:microsoft.com/office/officeart/2005/8/layout/funnel1"/>
    <dgm:cxn modelId="{B8C221F9-1437-432D-8CF7-ACE2BA0CAEDF}" type="presParOf" srcId="{5185D620-E9F4-4B70-BFFC-BDA90F01824F}" destId="{DC191AA4-D9AA-4AD7-9B40-74CD50BB2698}" srcOrd="4" destOrd="0" presId="urn:microsoft.com/office/officeart/2005/8/layout/funnel1"/>
    <dgm:cxn modelId="{73299316-AA91-43FC-AB29-4FBB03F069DE}" type="presParOf" srcId="{5185D620-E9F4-4B70-BFFC-BDA90F01824F}" destId="{B07AB6B0-837B-4CE2-A37D-1A24851E0B8D}" srcOrd="5" destOrd="0" presId="urn:microsoft.com/office/officeart/2005/8/layout/funnel1"/>
    <dgm:cxn modelId="{F4A56211-2F11-4F3B-9CF8-99FA525CB19D}" type="presParOf" srcId="{5185D620-E9F4-4B70-BFFC-BDA90F01824F}" destId="{32D3A3D0-6EC6-47B5-9EAC-767F33CB360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8FD5C0-FDA5-4F6D-9990-7F59E3AA3053}" type="doc">
      <dgm:prSet loTypeId="urn:microsoft.com/office/officeart/2008/layout/RadialCluster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195BC56F-7924-42F4-9297-4A83ADC2ED4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4400" b="1" dirty="0" err="1" smtClean="0"/>
            <a:t>зднвр</a:t>
          </a:r>
          <a:endParaRPr lang="uk-UA" sz="4400" b="1" dirty="0"/>
        </a:p>
      </dgm:t>
    </dgm:pt>
    <dgm:pt modelId="{E0682433-B20E-4C51-B908-74CE01853C75}" type="parTrans" cxnId="{93E4E1DE-0152-4263-8F42-9B3D2845775F}">
      <dgm:prSet/>
      <dgm:spPr/>
      <dgm:t>
        <a:bodyPr/>
        <a:lstStyle/>
        <a:p>
          <a:endParaRPr lang="uk-UA"/>
        </a:p>
      </dgm:t>
    </dgm:pt>
    <dgm:pt modelId="{8DCBA892-2D2C-437F-BA26-A5568BBE1D57}" type="sibTrans" cxnId="{93E4E1DE-0152-4263-8F42-9B3D2845775F}">
      <dgm:prSet/>
      <dgm:spPr/>
      <dgm:t>
        <a:bodyPr/>
        <a:lstStyle/>
        <a:p>
          <a:endParaRPr lang="uk-UA"/>
        </a:p>
      </dgm:t>
    </dgm:pt>
    <dgm:pt modelId="{F84A0F3F-D198-4D5F-B6C9-082EE7350D97}">
      <dgm:prSet phldrT="[Текст]"/>
      <dgm:spPr/>
      <dgm:t>
        <a:bodyPr/>
        <a:lstStyle/>
        <a:p>
          <a:r>
            <a:rPr lang="ru-RU" dirty="0" smtClean="0"/>
            <a:t>менеджер</a:t>
          </a:r>
          <a:endParaRPr lang="uk-UA" dirty="0"/>
        </a:p>
      </dgm:t>
    </dgm:pt>
    <dgm:pt modelId="{29235B0C-DE71-4706-8A9F-CD3820E65796}" type="parTrans" cxnId="{FEAA3F73-2DCF-4607-8B2A-27B7E5A00371}">
      <dgm:prSet/>
      <dgm:spPr/>
      <dgm:t>
        <a:bodyPr/>
        <a:lstStyle/>
        <a:p>
          <a:endParaRPr lang="uk-UA"/>
        </a:p>
      </dgm:t>
    </dgm:pt>
    <dgm:pt modelId="{BEB7B930-0972-43C9-9917-AE5EE2564570}" type="sibTrans" cxnId="{FEAA3F73-2DCF-4607-8B2A-27B7E5A00371}">
      <dgm:prSet/>
      <dgm:spPr/>
      <dgm:t>
        <a:bodyPr/>
        <a:lstStyle/>
        <a:p>
          <a:endParaRPr lang="uk-UA"/>
        </a:p>
      </dgm:t>
    </dgm:pt>
    <dgm:pt modelId="{AF87E543-E8EB-4621-B7E4-C4FCDC5BB70C}">
      <dgm:prSet phldrT="[Текст]"/>
      <dgm:spPr/>
      <dgm:t>
        <a:bodyPr/>
        <a:lstStyle/>
        <a:p>
          <a:r>
            <a:rPr lang="ru-RU" dirty="0" smtClean="0"/>
            <a:t>психолог</a:t>
          </a:r>
          <a:endParaRPr lang="uk-UA" dirty="0"/>
        </a:p>
      </dgm:t>
    </dgm:pt>
    <dgm:pt modelId="{C515254E-8539-4225-BF16-CEEDA9248509}" type="parTrans" cxnId="{1C7E8C69-D503-4447-9CE1-37F909C353FD}">
      <dgm:prSet/>
      <dgm:spPr/>
      <dgm:t>
        <a:bodyPr/>
        <a:lstStyle/>
        <a:p>
          <a:endParaRPr lang="uk-UA"/>
        </a:p>
      </dgm:t>
    </dgm:pt>
    <dgm:pt modelId="{9AD80AF7-EE4F-46A2-9E56-9A6BD244F283}" type="sibTrans" cxnId="{1C7E8C69-D503-4447-9CE1-37F909C353FD}">
      <dgm:prSet/>
      <dgm:spPr/>
      <dgm:t>
        <a:bodyPr/>
        <a:lstStyle/>
        <a:p>
          <a:endParaRPr lang="uk-UA"/>
        </a:p>
      </dgm:t>
    </dgm:pt>
    <dgm:pt modelId="{08284796-CA7F-436C-A521-273375DDD402}">
      <dgm:prSet phldrT="[Текст]"/>
      <dgm:spPr/>
      <dgm:t>
        <a:bodyPr/>
        <a:lstStyle/>
        <a:p>
          <a:r>
            <a:rPr lang="ru-RU" dirty="0" smtClean="0"/>
            <a:t>Методист</a:t>
          </a:r>
          <a:endParaRPr lang="uk-UA" dirty="0"/>
        </a:p>
      </dgm:t>
    </dgm:pt>
    <dgm:pt modelId="{12318FA5-099E-4775-A821-BA8D657D8CDB}" type="parTrans" cxnId="{E01FDECB-FED1-4759-9009-77D99E54FDEA}">
      <dgm:prSet/>
      <dgm:spPr/>
      <dgm:t>
        <a:bodyPr/>
        <a:lstStyle/>
        <a:p>
          <a:endParaRPr lang="uk-UA"/>
        </a:p>
      </dgm:t>
    </dgm:pt>
    <dgm:pt modelId="{CFC67C6C-1B12-4018-9E6E-5A9211A4267D}" type="sibTrans" cxnId="{E01FDECB-FED1-4759-9009-77D99E54FDEA}">
      <dgm:prSet/>
      <dgm:spPr/>
      <dgm:t>
        <a:bodyPr/>
        <a:lstStyle/>
        <a:p>
          <a:endParaRPr lang="uk-UA"/>
        </a:p>
      </dgm:t>
    </dgm:pt>
    <dgm:pt modelId="{E2C98D00-1675-4568-A471-167D5FCCBE77}">
      <dgm:prSet phldrT="[Текст]"/>
      <dgm:spPr/>
      <dgm:t>
        <a:bodyPr/>
        <a:lstStyle/>
        <a:p>
          <a:endParaRPr lang="uk-UA" dirty="0"/>
        </a:p>
      </dgm:t>
    </dgm:pt>
    <dgm:pt modelId="{1709FE64-6C3D-420F-BC7A-D30C521604E1}" type="parTrans" cxnId="{3696D103-8244-4EB9-86D4-A910BEDB805F}">
      <dgm:prSet/>
      <dgm:spPr/>
      <dgm:t>
        <a:bodyPr/>
        <a:lstStyle/>
        <a:p>
          <a:endParaRPr lang="uk-UA"/>
        </a:p>
      </dgm:t>
    </dgm:pt>
    <dgm:pt modelId="{725FCC7C-4F8C-428E-96AD-ED4EDA8D33E0}" type="sibTrans" cxnId="{3696D103-8244-4EB9-86D4-A910BEDB805F}">
      <dgm:prSet/>
      <dgm:spPr/>
      <dgm:t>
        <a:bodyPr/>
        <a:lstStyle/>
        <a:p>
          <a:endParaRPr lang="uk-UA"/>
        </a:p>
      </dgm:t>
    </dgm:pt>
    <dgm:pt modelId="{A4254204-B210-42C9-8EB0-E893D153075E}" type="pres">
      <dgm:prSet presAssocID="{308FD5C0-FDA5-4F6D-9990-7F59E3AA305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027EC10-9B2E-41B0-BB0E-F57D0112DE76}" type="pres">
      <dgm:prSet presAssocID="{195BC56F-7924-42F4-9297-4A83ADC2ED43}" presName="singleCycle" presStyleCnt="0"/>
      <dgm:spPr/>
    </dgm:pt>
    <dgm:pt modelId="{47E43E33-C656-4789-98CF-468218F38ABB}" type="pres">
      <dgm:prSet presAssocID="{195BC56F-7924-42F4-9297-4A83ADC2ED43}" presName="singleCenter" presStyleLbl="node1" presStyleIdx="0" presStyleCnt="4" custScaleX="129686" custScaleY="103553" custLinFactNeighborX="-33959" custLinFactNeighborY="-46106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1E0000B5-EF0C-4153-9078-7874311470B9}" type="pres">
      <dgm:prSet presAssocID="{29235B0C-DE71-4706-8A9F-CD3820E65796}" presName="Name56" presStyleLbl="parChTrans1D2" presStyleIdx="0" presStyleCnt="3"/>
      <dgm:spPr/>
      <dgm:t>
        <a:bodyPr/>
        <a:lstStyle/>
        <a:p>
          <a:endParaRPr lang="uk-UA"/>
        </a:p>
      </dgm:t>
    </dgm:pt>
    <dgm:pt modelId="{8D5D5A31-E2CD-4094-8223-BDF1C537710D}" type="pres">
      <dgm:prSet presAssocID="{F84A0F3F-D198-4D5F-B6C9-082EE7350D97}" presName="text0" presStyleLbl="node1" presStyleIdx="1" presStyleCnt="4" custAng="20925415" custScaleX="181255" custScaleY="166418" custRadScaleRad="106707" custRadScaleInc="7524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798AF0-9CB7-4E25-886F-6EF40D449FC6}" type="pres">
      <dgm:prSet presAssocID="{C515254E-8539-4225-BF16-CEEDA9248509}" presName="Name56" presStyleLbl="parChTrans1D2" presStyleIdx="1" presStyleCnt="3"/>
      <dgm:spPr/>
      <dgm:t>
        <a:bodyPr/>
        <a:lstStyle/>
        <a:p>
          <a:endParaRPr lang="uk-UA"/>
        </a:p>
      </dgm:t>
    </dgm:pt>
    <dgm:pt modelId="{9F08270C-58B3-45B2-A98F-28822BD9547A}" type="pres">
      <dgm:prSet presAssocID="{AF87E543-E8EB-4621-B7E4-C4FCDC5BB70C}" presName="text0" presStyleLbl="node1" presStyleIdx="2" presStyleCnt="4" custAng="474219" custScaleX="199200" custScaleY="165243" custRadScaleRad="80527" custRadScaleInc="-113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5D896C-1A7A-4525-9A29-B384DCECEABA}" type="pres">
      <dgm:prSet presAssocID="{12318FA5-099E-4775-A821-BA8D657D8CDB}" presName="Name56" presStyleLbl="parChTrans1D2" presStyleIdx="2" presStyleCnt="3"/>
      <dgm:spPr/>
      <dgm:t>
        <a:bodyPr/>
        <a:lstStyle/>
        <a:p>
          <a:endParaRPr lang="uk-UA"/>
        </a:p>
      </dgm:t>
    </dgm:pt>
    <dgm:pt modelId="{58CF4F46-CBD8-4C38-846E-EF97907E07A0}" type="pres">
      <dgm:prSet presAssocID="{08284796-CA7F-436C-A521-273375DDD402}" presName="text0" presStyleLbl="node1" presStyleIdx="3" presStyleCnt="4" custAng="1201089" custScaleX="191653" custScaleY="166410" custRadScaleRad="72776" custRadScaleInc="291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C7E8C69-D503-4447-9CE1-37F909C353FD}" srcId="{195BC56F-7924-42F4-9297-4A83ADC2ED43}" destId="{AF87E543-E8EB-4621-B7E4-C4FCDC5BB70C}" srcOrd="1" destOrd="0" parTransId="{C515254E-8539-4225-BF16-CEEDA9248509}" sibTransId="{9AD80AF7-EE4F-46A2-9E56-9A6BD244F283}"/>
    <dgm:cxn modelId="{160ECC61-23B0-49D5-81E0-85102F8D703C}" type="presOf" srcId="{C515254E-8539-4225-BF16-CEEDA9248509}" destId="{2E798AF0-9CB7-4E25-886F-6EF40D449FC6}" srcOrd="0" destOrd="0" presId="urn:microsoft.com/office/officeart/2008/layout/RadialCluster"/>
    <dgm:cxn modelId="{99989444-1F9D-4BEC-9B1A-851095BA40BD}" type="presOf" srcId="{308FD5C0-FDA5-4F6D-9990-7F59E3AA3053}" destId="{A4254204-B210-42C9-8EB0-E893D153075E}" srcOrd="0" destOrd="0" presId="urn:microsoft.com/office/officeart/2008/layout/RadialCluster"/>
    <dgm:cxn modelId="{83A415C9-3F6E-4DF8-9CBA-B7147C7A4C78}" type="presOf" srcId="{12318FA5-099E-4775-A821-BA8D657D8CDB}" destId="{895D896C-1A7A-4525-9A29-B384DCECEABA}" srcOrd="0" destOrd="0" presId="urn:microsoft.com/office/officeart/2008/layout/RadialCluster"/>
    <dgm:cxn modelId="{3D070E06-4559-4179-A030-C9CCA1302984}" type="presOf" srcId="{F84A0F3F-D198-4D5F-B6C9-082EE7350D97}" destId="{8D5D5A31-E2CD-4094-8223-BDF1C537710D}" srcOrd="0" destOrd="0" presId="urn:microsoft.com/office/officeart/2008/layout/RadialCluster"/>
    <dgm:cxn modelId="{3696D103-8244-4EB9-86D4-A910BEDB805F}" srcId="{308FD5C0-FDA5-4F6D-9990-7F59E3AA3053}" destId="{E2C98D00-1675-4568-A471-167D5FCCBE77}" srcOrd="1" destOrd="0" parTransId="{1709FE64-6C3D-420F-BC7A-D30C521604E1}" sibTransId="{725FCC7C-4F8C-428E-96AD-ED4EDA8D33E0}"/>
    <dgm:cxn modelId="{3FB7E6FE-0457-47B6-BECE-7F0D3FC2B431}" type="presOf" srcId="{29235B0C-DE71-4706-8A9F-CD3820E65796}" destId="{1E0000B5-EF0C-4153-9078-7874311470B9}" srcOrd="0" destOrd="0" presId="urn:microsoft.com/office/officeart/2008/layout/RadialCluster"/>
    <dgm:cxn modelId="{E2624ABF-2FEC-4181-BD92-FF51E2B5AB42}" type="presOf" srcId="{AF87E543-E8EB-4621-B7E4-C4FCDC5BB70C}" destId="{9F08270C-58B3-45B2-A98F-28822BD9547A}" srcOrd="0" destOrd="0" presId="urn:microsoft.com/office/officeart/2008/layout/RadialCluster"/>
    <dgm:cxn modelId="{1B1EBFED-E8AE-4DEF-A5A5-10923EF6BEC4}" type="presOf" srcId="{08284796-CA7F-436C-A521-273375DDD402}" destId="{58CF4F46-CBD8-4C38-846E-EF97907E07A0}" srcOrd="0" destOrd="0" presId="urn:microsoft.com/office/officeart/2008/layout/RadialCluster"/>
    <dgm:cxn modelId="{DC0C518F-E63C-4487-AFB7-C91E4CF77330}" type="presOf" srcId="{195BC56F-7924-42F4-9297-4A83ADC2ED43}" destId="{47E43E33-C656-4789-98CF-468218F38ABB}" srcOrd="0" destOrd="0" presId="urn:microsoft.com/office/officeart/2008/layout/RadialCluster"/>
    <dgm:cxn modelId="{93E4E1DE-0152-4263-8F42-9B3D2845775F}" srcId="{308FD5C0-FDA5-4F6D-9990-7F59E3AA3053}" destId="{195BC56F-7924-42F4-9297-4A83ADC2ED43}" srcOrd="0" destOrd="0" parTransId="{E0682433-B20E-4C51-B908-74CE01853C75}" sibTransId="{8DCBA892-2D2C-437F-BA26-A5568BBE1D57}"/>
    <dgm:cxn modelId="{E01FDECB-FED1-4759-9009-77D99E54FDEA}" srcId="{195BC56F-7924-42F4-9297-4A83ADC2ED43}" destId="{08284796-CA7F-436C-A521-273375DDD402}" srcOrd="2" destOrd="0" parTransId="{12318FA5-099E-4775-A821-BA8D657D8CDB}" sibTransId="{CFC67C6C-1B12-4018-9E6E-5A9211A4267D}"/>
    <dgm:cxn modelId="{FEAA3F73-2DCF-4607-8B2A-27B7E5A00371}" srcId="{195BC56F-7924-42F4-9297-4A83ADC2ED43}" destId="{F84A0F3F-D198-4D5F-B6C9-082EE7350D97}" srcOrd="0" destOrd="0" parTransId="{29235B0C-DE71-4706-8A9F-CD3820E65796}" sibTransId="{BEB7B930-0972-43C9-9917-AE5EE2564570}"/>
    <dgm:cxn modelId="{AD7A9F0A-8546-47F8-890D-7707F9A1EDAB}" type="presParOf" srcId="{A4254204-B210-42C9-8EB0-E893D153075E}" destId="{8027EC10-9B2E-41B0-BB0E-F57D0112DE76}" srcOrd="0" destOrd="0" presId="urn:microsoft.com/office/officeart/2008/layout/RadialCluster"/>
    <dgm:cxn modelId="{67BC0F3F-B1F3-4B7A-9477-0A540F462C69}" type="presParOf" srcId="{8027EC10-9B2E-41B0-BB0E-F57D0112DE76}" destId="{47E43E33-C656-4789-98CF-468218F38ABB}" srcOrd="0" destOrd="0" presId="urn:microsoft.com/office/officeart/2008/layout/RadialCluster"/>
    <dgm:cxn modelId="{A2159083-648D-4DAD-AE71-FCE12C06E13D}" type="presParOf" srcId="{8027EC10-9B2E-41B0-BB0E-F57D0112DE76}" destId="{1E0000B5-EF0C-4153-9078-7874311470B9}" srcOrd="1" destOrd="0" presId="urn:microsoft.com/office/officeart/2008/layout/RadialCluster"/>
    <dgm:cxn modelId="{4BB47A22-64DD-47BC-AA02-9701CFB2F089}" type="presParOf" srcId="{8027EC10-9B2E-41B0-BB0E-F57D0112DE76}" destId="{8D5D5A31-E2CD-4094-8223-BDF1C537710D}" srcOrd="2" destOrd="0" presId="urn:microsoft.com/office/officeart/2008/layout/RadialCluster"/>
    <dgm:cxn modelId="{BF34D2B4-45E3-46FE-89D5-F08F805F49B9}" type="presParOf" srcId="{8027EC10-9B2E-41B0-BB0E-F57D0112DE76}" destId="{2E798AF0-9CB7-4E25-886F-6EF40D449FC6}" srcOrd="3" destOrd="0" presId="urn:microsoft.com/office/officeart/2008/layout/RadialCluster"/>
    <dgm:cxn modelId="{2776D489-BFFC-4FD0-9CE5-37E45C4CEB5C}" type="presParOf" srcId="{8027EC10-9B2E-41B0-BB0E-F57D0112DE76}" destId="{9F08270C-58B3-45B2-A98F-28822BD9547A}" srcOrd="4" destOrd="0" presId="urn:microsoft.com/office/officeart/2008/layout/RadialCluster"/>
    <dgm:cxn modelId="{527F068F-1447-46CE-9318-9F3F837DBB30}" type="presParOf" srcId="{8027EC10-9B2E-41B0-BB0E-F57D0112DE76}" destId="{895D896C-1A7A-4525-9A29-B384DCECEABA}" srcOrd="5" destOrd="0" presId="urn:microsoft.com/office/officeart/2008/layout/RadialCluster"/>
    <dgm:cxn modelId="{C0E1E0AA-70FE-4960-B52F-5802028C8A7F}" type="presParOf" srcId="{8027EC10-9B2E-41B0-BB0E-F57D0112DE76}" destId="{58CF4F46-CBD8-4C38-846E-EF97907E07A0}" srcOrd="6" destOrd="0" presId="urn:microsoft.com/office/officeart/2008/layout/RadialCluster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4638BDA-B32C-4EDE-B68C-A88D95F711DA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071C608-E8C3-4649-AC59-9C9CA31EB37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0C860-2D00-459D-8DD0-242A67403794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E671-E7B4-4A27-A9E7-BB7119A0306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BA81C3-3B83-4533-9038-2852597ACD9C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0012BC6-5917-45F4-BBB9-0C1302B79DE9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FD55F-A1F3-437A-BD59-0406A9EEAE6E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526C-99A0-435E-AB90-6D5F3FC4980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CC0E72-6CC8-41A7-9442-2AC8467D2940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33CFAC-0833-493C-A72F-2A3D57B6E80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ECCF2-7F35-463F-943A-DB2CA97604A5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1F6B-6EEB-4512-8431-7775AD1AA61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CA78-AEA2-43CA-B2F9-2019A6C91BAD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57B59-60D2-40E2-ADCC-7BC575C84FB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4E27F-D867-4F36-9778-F0DB2E93FA1F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87E4-5BC2-447F-A25E-062A86274CC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05C10-64B2-412C-BA12-EE6A0B8646E4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41AD8-D914-433F-B1E2-084C84DA047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51C5-6455-4AA7-AEF7-EE643287E4CE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D7BBA-BBE6-4A2F-A485-A867E817999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57A866-B5B3-49A8-9593-A00C0FBDE258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1D6C2D-F0ED-4205-AB04-1863ACE8C06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A00FF30-6423-4D34-9899-303527F543D3}" type="datetimeFigureOut">
              <a:rPr lang="uk-UA"/>
              <a:pPr>
                <a:defRPr/>
              </a:pPr>
              <a:t>25.08.2014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EACEEB2-0085-4245-B584-F58919E797D4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4" r:id="rId4"/>
    <p:sldLayoutId id="2147483753" r:id="rId5"/>
    <p:sldLayoutId id="2147483752" r:id="rId6"/>
    <p:sldLayoutId id="2147483751" r:id="rId7"/>
    <p:sldLayoutId id="2147483750" r:id="rId8"/>
    <p:sldLayoutId id="2147483758" r:id="rId9"/>
    <p:sldLayoutId id="2147483749" r:id="rId10"/>
    <p:sldLayoutId id="21474837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560840" cy="3168352"/>
          </a:xfr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dirty="0"/>
              <a:t> </a:t>
            </a:r>
            <a:r>
              <a:rPr lang="ru-RU" sz="4800" i="1" dirty="0" smtClean="0"/>
              <a:t>  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Управління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самоосвітою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як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засіб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підвищення професійної компетентності учителя</a:t>
            </a:r>
            <a:endParaRPr lang="uk-UA" sz="48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4868863"/>
            <a:ext cx="5543550" cy="936625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</a:t>
            </a:r>
            <a:r>
              <a:rPr lang="ru-RU" sz="2600" b="1" dirty="0" err="1"/>
              <a:t>Н</a:t>
            </a:r>
            <a:r>
              <a:rPr lang="ru-RU" sz="2600" b="1" dirty="0" err="1" smtClean="0"/>
              <a:t>арада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заступників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директорів</a:t>
            </a:r>
            <a:r>
              <a:rPr lang="ru-RU" sz="2600" b="1" dirty="0" smtClean="0"/>
              <a:t> 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/>
              <a:t> </a:t>
            </a:r>
            <a:r>
              <a:rPr lang="ru-RU" sz="2600" b="1" dirty="0" smtClean="0"/>
              <a:t>     </a:t>
            </a:r>
            <a:r>
              <a:rPr lang="ru-RU" sz="2600" b="1" dirty="0" err="1" smtClean="0"/>
              <a:t>навчально-виховної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роботи</a:t>
            </a:r>
            <a:r>
              <a:rPr lang="ru-RU" sz="2600" b="1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i="1" dirty="0"/>
              <a:t> </a:t>
            </a:r>
            <a:r>
              <a:rPr lang="ru-RU" sz="2600" b="1" i="1" dirty="0" smtClean="0"/>
              <a:t>                              </a:t>
            </a:r>
            <a:r>
              <a:rPr lang="ru-RU" b="1" i="1" dirty="0" smtClean="0"/>
              <a:t>2012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 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/>
                </a:solidFill>
              </a:rPr>
              <a:t> 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7427913" cy="61928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i="1" dirty="0"/>
              <a:t> </a:t>
            </a:r>
            <a:r>
              <a:rPr lang="ru-RU" sz="3600" b="1" i="1" dirty="0" smtClean="0"/>
              <a:t>  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uk-UA" sz="3600" b="1" i="1" dirty="0" smtClean="0">
                <a:solidFill>
                  <a:schemeClr val="tx2">
                    <a:lumMod val="50000"/>
                  </a:schemeClr>
                </a:solidFill>
              </a:rPr>
              <a:t> Самоосвіта</a:t>
            </a:r>
            <a:r>
              <a:rPr lang="uk-UA" sz="3600" b="1" dirty="0" smtClean="0"/>
              <a:t> </a:t>
            </a:r>
            <a:r>
              <a:rPr lang="uk-UA" sz="2800" b="1" dirty="0" smtClean="0"/>
              <a:t>– постійна діяльність учителя, спрямована на розширення й поглиблення знань і умінь, підвищення рівня професійної компетентності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uk-UA" sz="2800" b="1" i="1" dirty="0" smtClean="0">
                <a:solidFill>
                  <a:schemeClr val="tx1"/>
                </a:solidFill>
              </a:rPr>
              <a:t>Шлях від епізодичної самоосвітньої діяльності учителя до планової усвідомленої самоосвіти пролягає через осмислення й створення особистої 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i="1" u="sng" dirty="0" smtClean="0">
                <a:solidFill>
                  <a:schemeClr val="bg2">
                    <a:lumMod val="25000"/>
                  </a:schemeClr>
                </a:solidFill>
              </a:rPr>
              <a:t>«Я – концепції»</a:t>
            </a:r>
            <a:endParaRPr lang="uk-UA" sz="4000" b="1" u="sng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-973138" y="0"/>
            <a:ext cx="144463" cy="1158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404664"/>
          <a:ext cx="7704856" cy="6070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355160" cy="72008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/>
                </a:solidFill>
              </a:rPr>
              <a:t> 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725"/>
            <a:ext cx="7354888" cy="4846638"/>
          </a:xfrm>
          <a:solidFill>
            <a:schemeClr val="bg2">
              <a:lumMod val="9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«</a:t>
            </a:r>
            <a:r>
              <a:rPr lang="ru-RU" b="1" dirty="0" err="1" smtClean="0"/>
              <a:t>Вчинок</a:t>
            </a:r>
            <a:r>
              <a:rPr lang="ru-RU" b="1" dirty="0" smtClean="0"/>
              <a:t> – Я» </a:t>
            </a:r>
            <a:r>
              <a:rPr lang="ru-RU" dirty="0" smtClean="0"/>
              <a:t>- </a:t>
            </a:r>
            <a:r>
              <a:rPr lang="ru-RU" dirty="0" err="1" smtClean="0"/>
              <a:t>професійно-педагогічне</a:t>
            </a:r>
            <a:r>
              <a:rPr lang="ru-RU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      </a:t>
            </a:r>
            <a:r>
              <a:rPr lang="ru-RU" dirty="0" err="1" smtClean="0"/>
              <a:t>вдосконалення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   - </a:t>
            </a: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       контролю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«Образ – Я» </a:t>
            </a:r>
            <a:r>
              <a:rPr lang="ru-RU" dirty="0" smtClean="0"/>
              <a:t>-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 себе з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   </a:t>
            </a:r>
            <a:r>
              <a:rPr lang="ru-RU" dirty="0" err="1" smtClean="0"/>
              <a:t>іншими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  - </a:t>
            </a:r>
            <a:r>
              <a:rPr lang="ru-RU" dirty="0" err="1" smtClean="0"/>
              <a:t>самоствердження</a:t>
            </a:r>
            <a:r>
              <a:rPr lang="ru-RU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«</a:t>
            </a:r>
            <a:r>
              <a:rPr lang="ru-RU" b="1" dirty="0" err="1" smtClean="0"/>
              <a:t>Ставлення</a:t>
            </a:r>
            <a:r>
              <a:rPr lang="ru-RU" b="1" dirty="0" smtClean="0"/>
              <a:t> – Я</a:t>
            </a:r>
            <a:r>
              <a:rPr lang="ru-RU" dirty="0" smtClean="0"/>
              <a:t>» – </a:t>
            </a: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               </a:t>
            </a:r>
            <a:r>
              <a:rPr lang="ru-RU" dirty="0" err="1" smtClean="0"/>
              <a:t>здібностей</a:t>
            </a:r>
            <a:r>
              <a:rPr lang="ru-RU" dirty="0" smtClean="0"/>
              <a:t> і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endParaRPr lang="uk-UA" dirty="0"/>
          </a:p>
        </p:txBody>
      </p:sp>
      <p:sp>
        <p:nvSpPr>
          <p:cNvPr id="4" name="Блок-схема: объединение 3"/>
          <p:cNvSpPr/>
          <p:nvPr/>
        </p:nvSpPr>
        <p:spPr>
          <a:xfrm>
            <a:off x="468313" y="333375"/>
            <a:ext cx="7199312" cy="1157288"/>
          </a:xfrm>
          <a:prstGeom prst="flowChartMerg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dirty="0">
                <a:solidFill>
                  <a:schemeClr val="tx2">
                    <a:lumMod val="50000"/>
                  </a:schemeClr>
                </a:solidFill>
              </a:rPr>
              <a:t>« Я – концепція»</a:t>
            </a:r>
            <a:endParaRPr lang="uk-UA" sz="32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	</a:t>
            </a:r>
            <a:r>
              <a:rPr lang="ru-RU" sz="3100" dirty="0" err="1">
                <a:solidFill>
                  <a:schemeClr val="tx2"/>
                </a:solidFill>
              </a:rPr>
              <a:t>Мотиви</a:t>
            </a:r>
            <a:r>
              <a:rPr lang="ru-RU" sz="3100" dirty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 </a:t>
            </a:r>
            <a:r>
              <a:rPr lang="ru-RU" sz="3100" dirty="0" err="1" smtClean="0">
                <a:solidFill>
                  <a:schemeClr val="tx2"/>
                </a:solidFill>
              </a:rPr>
              <a:t>безперервної</a:t>
            </a:r>
            <a:r>
              <a:rPr lang="ru-RU" sz="3100" dirty="0" smtClean="0">
                <a:solidFill>
                  <a:schemeClr val="tx2"/>
                </a:solidFill>
              </a:rPr>
              <a:t> </a:t>
            </a:r>
            <a:r>
              <a:rPr lang="ru-RU" sz="3100" dirty="0" err="1" smtClean="0">
                <a:solidFill>
                  <a:schemeClr val="tx2"/>
                </a:solidFill>
              </a:rPr>
              <a:t>самоосвіти</a:t>
            </a:r>
            <a:endParaRPr lang="uk-UA" sz="31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7848600" cy="533082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прагнення </a:t>
            </a:r>
            <a:r>
              <a:rPr lang="uk-UA" dirty="0"/>
              <a:t>до постійного </a:t>
            </a:r>
            <a:r>
              <a:rPr lang="uk-UA" dirty="0" smtClean="0"/>
              <a:t>самовдосконалення;прагнення </a:t>
            </a:r>
            <a:r>
              <a:rPr lang="uk-UA" dirty="0"/>
              <a:t>до </a:t>
            </a:r>
            <a:r>
              <a:rPr lang="uk-UA" dirty="0" smtClean="0"/>
              <a:t>самовираження 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прагнення </a:t>
            </a:r>
            <a:r>
              <a:rPr lang="uk-UA" dirty="0"/>
              <a:t>самореалізації та самоствердження особистості;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професійне </a:t>
            </a:r>
            <a:r>
              <a:rPr lang="uk-UA" dirty="0"/>
              <a:t>зростання;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розширення </a:t>
            </a:r>
            <a:r>
              <a:rPr lang="uk-UA" dirty="0"/>
              <a:t>кругозору;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підвищення </a:t>
            </a:r>
            <a:r>
              <a:rPr lang="uk-UA" dirty="0"/>
              <a:t>рівня розвитку усіх видів </a:t>
            </a:r>
            <a:r>
              <a:rPr lang="uk-UA" dirty="0" err="1"/>
              <a:t>компетентностей</a:t>
            </a:r>
            <a:r>
              <a:rPr lang="uk-UA" dirty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наявність </a:t>
            </a:r>
            <a:r>
              <a:rPr lang="uk-UA" dirty="0"/>
              <a:t>пізнавальної зацікавленості;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створення </a:t>
            </a:r>
            <a:r>
              <a:rPr lang="uk-UA" dirty="0"/>
              <a:t>позитивного іміджу серед  учнів, батьків, колег;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підвищення </a:t>
            </a:r>
            <a:r>
              <a:rPr lang="uk-UA" dirty="0"/>
              <a:t>кваліфікаційної категорії під час атестації;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отримання </a:t>
            </a:r>
            <a:r>
              <a:rPr lang="uk-UA" dirty="0"/>
              <a:t>нагород;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підвищення </a:t>
            </a:r>
            <a:r>
              <a:rPr lang="uk-UA" dirty="0"/>
              <a:t>особистісного рейтингу на різних рівнях підпорядкування.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/>
                </a:solidFill>
              </a:rPr>
              <a:t>самоосвітня </a:t>
            </a:r>
            <a:r>
              <a:rPr lang="uk-UA" sz="2800" dirty="0">
                <a:solidFill>
                  <a:schemeClr val="tx2"/>
                </a:solidFill>
              </a:rPr>
              <a:t>діяльність </a:t>
            </a:r>
            <a:r>
              <a:rPr lang="uk-UA" sz="2800" dirty="0" smtClean="0">
                <a:solidFill>
                  <a:schemeClr val="tx2"/>
                </a:solidFill>
              </a:rPr>
              <a:t>як </a:t>
            </a:r>
            <a:r>
              <a:rPr lang="uk-UA" sz="2800" dirty="0">
                <a:solidFill>
                  <a:schemeClr val="tx2"/>
                </a:solidFill>
              </a:rPr>
              <a:t>сукупність декількох </a:t>
            </a:r>
            <a:r>
              <a:rPr lang="uk-UA" sz="2800" i="1" u="sng" dirty="0">
                <a:solidFill>
                  <a:schemeClr val="tx2"/>
                </a:solidFill>
              </a:rPr>
              <a:t>«само»: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052513"/>
            <a:ext cx="7705725" cy="5616575"/>
          </a:xfrm>
          <a:solidFill>
            <a:schemeClr val="bg2">
              <a:lumMod val="90000"/>
            </a:schemeClr>
          </a:solidFill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Самооцінка</a:t>
            </a:r>
            <a:r>
              <a:rPr lang="uk-UA" sz="9600" dirty="0" smtClean="0"/>
              <a:t> </a:t>
            </a:r>
            <a:r>
              <a:rPr lang="uk-UA" sz="9600" dirty="0"/>
              <a:t>– вміння оцінювати свої можливості;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err="1" smtClean="0"/>
              <a:t>Самооблік</a:t>
            </a:r>
            <a:r>
              <a:rPr lang="uk-UA" sz="9600" u="sng" dirty="0" smtClean="0"/>
              <a:t> </a:t>
            </a:r>
            <a:r>
              <a:rPr lang="uk-UA" sz="9600" dirty="0"/>
              <a:t>– вміння брати до уваги наявність своїх якостей;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Самовизначення </a:t>
            </a:r>
            <a:r>
              <a:rPr lang="uk-UA" sz="9600" dirty="0"/>
              <a:t>– вміння вибирати своє місце в житті, в суспільстві, усвідомити свої інтереси;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Самоорганізація</a:t>
            </a:r>
            <a:r>
              <a:rPr lang="uk-UA" sz="9600" dirty="0" smtClean="0"/>
              <a:t> </a:t>
            </a:r>
            <a:r>
              <a:rPr lang="uk-UA" sz="9600" dirty="0"/>
              <a:t>– вміння знайти джерело пізнання й адекватні своїм можливостям форми самоосвіти, планувати, організовувати робоче місце та діяльність;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Самореалізація</a:t>
            </a:r>
            <a:r>
              <a:rPr lang="uk-UA" sz="9600" dirty="0" smtClean="0"/>
              <a:t> </a:t>
            </a:r>
            <a:r>
              <a:rPr lang="uk-UA" sz="9600" dirty="0"/>
              <a:t>- реалізація особистістю своїх можливостей;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Самокритичність</a:t>
            </a:r>
            <a:r>
              <a:rPr lang="uk-UA" sz="9600" dirty="0" smtClean="0"/>
              <a:t> </a:t>
            </a:r>
            <a:r>
              <a:rPr lang="uk-UA" sz="9600" dirty="0"/>
              <a:t>– вміння критично оцінювати переваги та недоліки власної роботи;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Самоконтроль</a:t>
            </a:r>
            <a:r>
              <a:rPr lang="uk-UA" sz="9600" dirty="0" smtClean="0"/>
              <a:t> </a:t>
            </a:r>
            <a:r>
              <a:rPr lang="uk-UA" sz="9600" dirty="0"/>
              <a:t>– здатність контролювати свою діяльність;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9600" u="sng" dirty="0" smtClean="0"/>
              <a:t>Саморозвиток</a:t>
            </a:r>
            <a:r>
              <a:rPr lang="uk-UA" sz="9600" dirty="0" smtClean="0"/>
              <a:t> </a:t>
            </a:r>
            <a:r>
              <a:rPr lang="uk-UA" sz="9600" dirty="0"/>
              <a:t>– результат самоосвіти. </a:t>
            </a:r>
            <a:endParaRPr lang="uk-UA" sz="9600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9600" i="1" dirty="0"/>
              <a:t> </a:t>
            </a:r>
            <a:r>
              <a:rPr lang="uk-UA" sz="9600" i="1" dirty="0" smtClean="0"/>
              <a:t>                                                    </a:t>
            </a:r>
            <a:r>
              <a:rPr lang="uk-UA" sz="9600" i="1" dirty="0" err="1" smtClean="0"/>
              <a:t>Бухлова</a:t>
            </a:r>
            <a:r>
              <a:rPr lang="uk-UA" sz="9600" i="1" dirty="0" smtClean="0"/>
              <a:t> Н.Б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9600" dirty="0" smtClean="0"/>
              <a:t>                                                       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9600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                                                                                          </a:t>
            </a:r>
            <a:r>
              <a:rPr lang="uk-UA" sz="3600" dirty="0" smtClean="0"/>
              <a:t>    Н.В.</a:t>
            </a:r>
            <a:r>
              <a:rPr lang="uk-UA" sz="3600" dirty="0" err="1" smtClean="0"/>
              <a:t>Бухлова</a:t>
            </a:r>
            <a:r>
              <a:rPr lang="uk-UA" sz="3600" dirty="0" smtClean="0"/>
              <a:t> </a:t>
            </a:r>
            <a:endParaRPr lang="uk-UA" sz="36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239000" cy="43204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принципи самоосвіти вчителя: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96975"/>
            <a:ext cx="7704138" cy="525938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  </a:t>
            </a:r>
            <a:r>
              <a:rPr lang="uk-UA" sz="2800" u="sng" dirty="0"/>
              <a:t>Принцип цілісності </a:t>
            </a:r>
            <a:endParaRPr lang="uk-UA" sz="2800" u="sng" dirty="0" smtClean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i="1" dirty="0" smtClean="0"/>
              <a:t>(системність самоосвітньої діяльності).</a:t>
            </a:r>
            <a:endParaRPr lang="uk-UA" sz="2800" i="1" dirty="0"/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/>
              <a:t> </a:t>
            </a:r>
            <a:r>
              <a:rPr lang="uk-UA" sz="2800" dirty="0" smtClean="0"/>
              <a:t> </a:t>
            </a:r>
            <a:r>
              <a:rPr lang="uk-UA" sz="2800" u="sng" dirty="0" smtClean="0"/>
              <a:t>Принцип </a:t>
            </a:r>
            <a:r>
              <a:rPr lang="uk-UA" sz="2800" u="sng" dirty="0"/>
              <a:t>діяльності </a:t>
            </a:r>
            <a:endParaRPr lang="uk-UA" sz="2800" u="sng" dirty="0" smtClean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>(практична </a:t>
            </a:r>
            <a:r>
              <a:rPr lang="uk-UA" sz="2800" dirty="0"/>
              <a:t>спрямованість </a:t>
            </a:r>
            <a:r>
              <a:rPr lang="uk-UA" sz="2800" dirty="0" smtClean="0"/>
              <a:t>роботи).</a:t>
            </a:r>
            <a:endParaRPr lang="uk-UA" sz="2800" dirty="0"/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/>
              <a:t> </a:t>
            </a:r>
            <a:r>
              <a:rPr lang="uk-UA" sz="2800" dirty="0" smtClean="0"/>
              <a:t> </a:t>
            </a:r>
            <a:r>
              <a:rPr lang="uk-UA" sz="2800" u="sng" dirty="0"/>
              <a:t>Принцип мобільності </a:t>
            </a:r>
            <a:endParaRPr lang="uk-UA" sz="2800" u="sng" dirty="0" smtClean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>(відповідність </a:t>
            </a:r>
            <a:r>
              <a:rPr lang="uk-UA" sz="2800" dirty="0"/>
              <a:t>змісту самоосвіти рівню професійної компетентності).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/>
              <a:t> </a:t>
            </a:r>
            <a:r>
              <a:rPr lang="uk-UA" sz="2800" dirty="0" smtClean="0"/>
              <a:t> </a:t>
            </a:r>
            <a:r>
              <a:rPr lang="uk-UA" sz="2800" u="sng" dirty="0"/>
              <a:t>Принцип самореалізації </a:t>
            </a:r>
            <a:endParaRPr lang="uk-UA" sz="2800" u="sng" dirty="0" smtClean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>(впровадження </a:t>
            </a:r>
            <a:r>
              <a:rPr lang="uk-UA" sz="2800" dirty="0"/>
              <a:t>в життя своїх внутрішніх можливостей та здібностей).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endParaRPr lang="uk-UA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Основні компоненти самоосвітньої діяльності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725"/>
            <a:ext cx="7427913" cy="484663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/>
              <a:t> </a:t>
            </a:r>
            <a:r>
              <a:rPr lang="uk-UA" sz="2800" dirty="0" smtClean="0"/>
              <a:t>дослідницька робота </a:t>
            </a:r>
            <a:r>
              <a:rPr lang="uk-UA" sz="2800" dirty="0"/>
              <a:t>над </a:t>
            </a:r>
            <a:r>
              <a:rPr lang="uk-UA" sz="2800" dirty="0" smtClean="0"/>
              <a:t>науково-методичною проблемою</a:t>
            </a:r>
            <a:r>
              <a:rPr lang="uk-UA" sz="2800" dirty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вивчення </a:t>
            </a:r>
            <a:r>
              <a:rPr lang="uk-UA" sz="2800" dirty="0"/>
              <a:t>наукової, методичної та навчальної літератури;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участь </a:t>
            </a:r>
            <a:r>
              <a:rPr lang="uk-UA" sz="2800" dirty="0"/>
              <a:t>у колективних та групових формах </a:t>
            </a:r>
            <a:r>
              <a:rPr lang="uk-UA" sz="2800" dirty="0" smtClean="0"/>
              <a:t>методичної </a:t>
            </a:r>
            <a:r>
              <a:rPr lang="uk-UA" sz="2800" dirty="0"/>
              <a:t>роботи;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вивчення </a:t>
            </a:r>
            <a:r>
              <a:rPr lang="uk-UA" sz="2800" dirty="0"/>
              <a:t>досвіду колег;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теоретична робота </a:t>
            </a:r>
            <a:r>
              <a:rPr lang="uk-UA" sz="2800" dirty="0"/>
              <a:t>та </a:t>
            </a:r>
            <a:r>
              <a:rPr lang="uk-UA" sz="2800" dirty="0" smtClean="0"/>
              <a:t>практична апробація своїх </a:t>
            </a:r>
            <a:r>
              <a:rPr lang="uk-UA" sz="2800" dirty="0"/>
              <a:t>матеріалів.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Методи самоосвіти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7210425" cy="511492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Діагностика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Анкетування 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Тренінги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Моделювання </a:t>
            </a:r>
            <a:r>
              <a:rPr lang="uk-UA" dirty="0"/>
              <a:t>ситуацій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Розробка </a:t>
            </a:r>
            <a:r>
              <a:rPr lang="uk-UA" dirty="0"/>
              <a:t>уроків та позакласних заходів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Самостійна діяльність – складання індивідуальної програми із самоосвіти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Самоаналіз </a:t>
            </a:r>
            <a:r>
              <a:rPr lang="uk-UA" dirty="0"/>
              <a:t>та самозвіт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1667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Форми самоосвіти: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765175"/>
          <a:ext cx="7561263" cy="6554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52003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Індивідуальні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Колективні </a:t>
                      </a:r>
                      <a:endParaRPr lang="uk-UA" sz="2400" dirty="0"/>
                    </a:p>
                  </a:txBody>
                  <a:tcPr/>
                </a:tc>
              </a:tr>
              <a:tr h="5312618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uk-UA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Розробка програм експериментальної роботи</a:t>
                      </a:r>
                      <a:r>
                        <a:rPr lang="uk-UA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Складання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авторських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методичних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рекомендацій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Розробка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авторських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програм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Публікації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пресі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Проведення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авторських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семінарів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Наставництво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Майстер-класи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Огляд</a:t>
                      </a:r>
                      <a:r>
                        <a:rPr lang="ru-RU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Інтернеті</a:t>
                      </a:r>
                      <a:endParaRPr lang="ru-RU" sz="24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Читання</a:t>
                      </a:r>
                      <a:r>
                        <a:rPr lang="ru-RU" sz="2400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метод. </a:t>
                      </a:r>
                      <a:r>
                        <a:rPr lang="ru-RU" sz="2400" baseline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літ-ри</a:t>
                      </a:r>
                      <a:endParaRPr lang="ru-RU" sz="24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Педагогічна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рада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Робота МО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Творчі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та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динамічні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групи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Лекції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Школа молодого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вчителя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Педагогічні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читання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Методичні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декадники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Семінари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Курси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Ділові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ігри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200800" cy="71095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lumMod val="75000"/>
                  </a:schemeClr>
                </a:solidFill>
              </a:rPr>
              <a:t>Етапи  самоосвіти вчителя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96975"/>
            <a:ext cx="7705725" cy="525938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b="1" dirty="0" smtClean="0"/>
              <a:t>     </a:t>
            </a:r>
            <a:r>
              <a:rPr lang="uk-UA" sz="3600" b="1" dirty="0" smtClean="0"/>
              <a:t>І </a:t>
            </a:r>
            <a:r>
              <a:rPr lang="uk-UA" sz="3600" b="1" dirty="0"/>
              <a:t>етап </a:t>
            </a:r>
            <a:r>
              <a:rPr lang="uk-UA" sz="3600" b="1" i="1" dirty="0"/>
              <a:t>– </a:t>
            </a:r>
            <a:r>
              <a:rPr lang="uk-UA" sz="3600" b="1" i="1" dirty="0" err="1"/>
              <a:t>профадаптаційний</a:t>
            </a:r>
            <a:r>
              <a:rPr lang="uk-UA" sz="3600" b="1" i="1" dirty="0"/>
              <a:t> </a:t>
            </a:r>
            <a:endParaRPr lang="en-US" sz="3600" b="1" i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           </a:t>
            </a:r>
            <a:r>
              <a:rPr lang="uk-UA" sz="2800" dirty="0" smtClean="0"/>
              <a:t>( </a:t>
            </a:r>
            <a:r>
              <a:rPr lang="uk-UA" sz="2800" dirty="0"/>
              <a:t>зі спеціаліста на ІІ категорію);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b="1" dirty="0" smtClean="0"/>
              <a:t>      </a:t>
            </a:r>
            <a:r>
              <a:rPr lang="uk-UA" sz="3600" b="1" dirty="0" smtClean="0"/>
              <a:t>ІІ </a:t>
            </a:r>
            <a:r>
              <a:rPr lang="uk-UA" sz="3600" b="1" dirty="0"/>
              <a:t>етап </a:t>
            </a:r>
            <a:r>
              <a:rPr lang="uk-UA" sz="3600" dirty="0"/>
              <a:t>– </a:t>
            </a:r>
            <a:r>
              <a:rPr lang="uk-UA" sz="3600" b="1" i="1" dirty="0"/>
              <a:t>самовизначення </a:t>
            </a:r>
            <a:endParaRPr lang="en-US" sz="3600" b="1" i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            </a:t>
            </a:r>
            <a:r>
              <a:rPr lang="uk-UA" sz="2800" dirty="0" smtClean="0"/>
              <a:t>( </a:t>
            </a:r>
            <a:r>
              <a:rPr lang="uk-UA" sz="2800" dirty="0"/>
              <a:t>з ІІ категорії на І категорію 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b="1" dirty="0" smtClean="0"/>
              <a:t>       </a:t>
            </a:r>
            <a:r>
              <a:rPr lang="uk-UA" sz="3600" b="1" dirty="0" smtClean="0"/>
              <a:t>ІІІ </a:t>
            </a:r>
            <a:r>
              <a:rPr lang="uk-UA" sz="3600" b="1" dirty="0"/>
              <a:t>етап – </a:t>
            </a:r>
            <a:r>
              <a:rPr lang="uk-UA" sz="3600" b="1" i="1" dirty="0" err="1" smtClean="0"/>
              <a:t>самоактуалізації</a:t>
            </a:r>
            <a:endParaRPr lang="en-US" sz="3600" b="1" i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             </a:t>
            </a:r>
            <a:r>
              <a:rPr lang="uk-UA" sz="2800" dirty="0" smtClean="0"/>
              <a:t>( </a:t>
            </a:r>
            <a:r>
              <a:rPr lang="uk-UA" sz="2800" dirty="0"/>
              <a:t>з І категорії на вищу )</a:t>
            </a:r>
            <a:r>
              <a:rPr lang="uk-UA" sz="3200" dirty="0"/>
              <a:t>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b="1" dirty="0" smtClean="0"/>
              <a:t>       </a:t>
            </a:r>
            <a:r>
              <a:rPr lang="uk-UA" sz="3600" b="1" dirty="0" smtClean="0"/>
              <a:t>І</a:t>
            </a:r>
            <a:r>
              <a:rPr lang="en-US" sz="3600" b="1" dirty="0"/>
              <a:t>V </a:t>
            </a:r>
            <a:r>
              <a:rPr lang="uk-UA" sz="3600" b="1" dirty="0"/>
              <a:t>етап – </a:t>
            </a:r>
            <a:r>
              <a:rPr lang="uk-UA" sz="3600" b="1" i="1" dirty="0"/>
              <a:t>самореалізації </a:t>
            </a:r>
            <a:endParaRPr lang="en-US" sz="3600" b="1" i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        </a:t>
            </a:r>
            <a:r>
              <a:rPr lang="uk-UA" sz="2800" dirty="0" smtClean="0"/>
              <a:t>( </a:t>
            </a:r>
            <a:r>
              <a:rPr lang="uk-UA" sz="2800" dirty="0"/>
              <a:t>з вищої категорії на здобуття </a:t>
            </a:r>
            <a:r>
              <a:rPr lang="uk-UA" sz="2800" dirty="0" smtClean="0"/>
              <a:t>звання </a:t>
            </a:r>
            <a:r>
              <a:rPr lang="uk-UA" sz="2800" dirty="0"/>
              <a:t>)	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661248"/>
            <a:ext cx="7499176" cy="105837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chemeClr val="tx2"/>
                </a:solidFill>
              </a:rPr>
              <a:t>Питання для розгляду</a:t>
            </a:r>
            <a:endParaRPr lang="uk-UA" sz="3600" dirty="0">
              <a:solidFill>
                <a:schemeClr val="tx2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23528" y="-1395536"/>
          <a:ext cx="7848872" cy="7128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Стрелка вверх 10"/>
          <p:cNvSpPr/>
          <p:nvPr/>
        </p:nvSpPr>
        <p:spPr>
          <a:xfrm>
            <a:off x="2555875" y="5518150"/>
            <a:ext cx="3384550" cy="434975"/>
          </a:xfrm>
          <a:prstGeom prst="upArrow">
            <a:avLst>
              <a:gd name="adj1" fmla="val 33440"/>
              <a:gd name="adj2" fmla="val 43971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Етапи  самоосвіти </a:t>
            </a:r>
            <a:r>
              <a:rPr lang="uk-UA" sz="2800" dirty="0" smtClean="0">
                <a:solidFill>
                  <a:schemeClr val="tx2"/>
                </a:solidFill>
              </a:rPr>
              <a:t>вчителя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uk-UA" sz="2800" dirty="0" smtClean="0">
                <a:solidFill>
                  <a:schemeClr val="tx2"/>
                </a:solidFill>
              </a:rPr>
              <a:t>визначено </a:t>
            </a:r>
            <a:br>
              <a:rPr lang="uk-UA" sz="2800" dirty="0" smtClean="0">
                <a:solidFill>
                  <a:schemeClr val="tx2"/>
                </a:solidFill>
              </a:rPr>
            </a:b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 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принципами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рівнево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кваліфікаційної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диференціації</a:t>
            </a:r>
            <a:endParaRPr lang="uk-UA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916113"/>
            <a:ext cx="7561263" cy="446563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/>
              <a:t>При організації самоосвітньої діяльності </a:t>
            </a:r>
            <a:r>
              <a:rPr lang="uk-UA" dirty="0" smtClean="0"/>
              <a:t>неприпустима формальність. Зрозуміло, що вимоги </a:t>
            </a:r>
            <a:r>
              <a:rPr lang="uk-UA" dirty="0"/>
              <a:t>до учителя – початківця та учителя із </a:t>
            </a:r>
            <a:r>
              <a:rPr lang="uk-UA" dirty="0" smtClean="0"/>
              <a:t>стажем різні.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При </a:t>
            </a:r>
            <a:r>
              <a:rPr lang="uk-UA" dirty="0"/>
              <a:t>переході вчителів від однієї кваліфікаційної категорії до іншої обов’язково слід будувати самоосвітню роботу </a:t>
            </a:r>
            <a:r>
              <a:rPr lang="uk-UA" dirty="0" smtClean="0"/>
              <a:t>  згідно </a:t>
            </a:r>
            <a:r>
              <a:rPr lang="uk-UA" dirty="0"/>
              <a:t>з результатами атестації. </a:t>
            </a:r>
            <a:endParaRPr lang="uk-UA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4" y="116632"/>
            <a:ext cx="7239000" cy="84235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dirty="0">
                <a:solidFill>
                  <a:schemeClr val="bg2">
                    <a:lumMod val="50000"/>
                  </a:schemeClr>
                </a:solidFill>
              </a:rPr>
              <a:t>І </a:t>
            </a:r>
            <a:r>
              <a:rPr lang="ru-RU" sz="2700" dirty="0" err="1">
                <a:solidFill>
                  <a:schemeClr val="bg2">
                    <a:lumMod val="50000"/>
                  </a:schemeClr>
                </a:solidFill>
              </a:rPr>
              <a:t>етап</a:t>
            </a:r>
            <a:r>
              <a:rPr lang="ru-RU" sz="2700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ru-RU" sz="2700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i="1" dirty="0" err="1" smtClean="0">
                <a:solidFill>
                  <a:schemeClr val="tx2"/>
                </a:solidFill>
              </a:rPr>
              <a:t>профадаптаційний</a:t>
            </a:r>
            <a:r>
              <a:rPr lang="ru-RU" sz="2800" dirty="0">
                <a:solidFill>
                  <a:schemeClr val="tx2"/>
                </a:solidFill>
              </a:rPr>
              <a:t/>
            </a:r>
            <a:br>
              <a:rPr lang="ru-RU" sz="2800" dirty="0">
                <a:solidFill>
                  <a:schemeClr val="tx2"/>
                </a:solidFill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зі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спеціаліста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на ІІ </a:t>
            </a:r>
            <a:r>
              <a:rPr lang="ru-RU" sz="2000" dirty="0" err="1">
                <a:solidFill>
                  <a:schemeClr val="bg2">
                    <a:lumMod val="50000"/>
                  </a:schemeClr>
                </a:solidFill>
              </a:rPr>
              <a:t>категорію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7013" y="1528763"/>
          <a:ext cx="7705725" cy="52228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25994"/>
                <a:gridCol w="3678862"/>
              </a:tblGrid>
              <a:tr h="7810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 smtClean="0">
                          <a:solidFill>
                            <a:schemeClr val="bg1"/>
                          </a:solidFill>
                          <a:effectLst/>
                        </a:rPr>
                        <a:t>            Індивідуальні   </a:t>
                      </a:r>
                      <a:endParaRPr lang="uk-UA" sz="2400" i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chemeClr val="bg1"/>
                          </a:solidFill>
                          <a:effectLst/>
                        </a:rPr>
                        <a:t>      </a:t>
                      </a:r>
                      <a:r>
                        <a:rPr lang="uk-UA" sz="2400" i="1" dirty="0" smtClean="0">
                          <a:solidFill>
                            <a:schemeClr val="bg1"/>
                          </a:solidFill>
                          <a:effectLst/>
                        </a:rPr>
                        <a:t>Колективні </a:t>
                      </a:r>
                      <a:endParaRPr lang="uk-UA" sz="2400" i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0884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Стажування 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Відвідування школи молодого вчителя.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2465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Навчання у процесі контролю та експертної оцінки керівників школи.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Пасивна участь у різноманітних семінарах шкільного та районного рівня.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0884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Відвідування уроків </a:t>
                      </a:r>
                      <a:r>
                        <a:rPr lang="uk-UA" sz="2400" dirty="0" err="1" smtClean="0">
                          <a:solidFill>
                            <a:schemeClr val="tx1"/>
                          </a:solidFill>
                          <a:effectLst/>
                        </a:rPr>
                        <a:t>вчителів–</a:t>
                      </a:r>
                      <a:r>
                        <a:rPr lang="uk-UA" sz="2400" dirty="0" smtClean="0">
                          <a:solidFill>
                            <a:schemeClr val="tx1"/>
                          </a:solidFill>
                          <a:effectLst/>
                        </a:rPr>
                        <a:t> наставників.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Відвідування </a:t>
                      </a:r>
                      <a:r>
                        <a:rPr lang="uk-UA" sz="2400" dirty="0" err="1">
                          <a:solidFill>
                            <a:schemeClr val="tx1"/>
                          </a:solidFill>
                          <a:effectLst/>
                        </a:rPr>
                        <a:t>консультпункту</a:t>
                      </a: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811" name="Rectangle 1"/>
          <p:cNvSpPr>
            <a:spLocks noChangeArrowheads="1"/>
          </p:cNvSpPr>
          <p:nvPr/>
        </p:nvSpPr>
        <p:spPr bwMode="auto">
          <a:xfrm>
            <a:off x="5797550" y="2827338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1400" b="1" i="1">
                <a:cs typeface="Times New Roman" pitchFamily="18" charset="0"/>
              </a:rPr>
              <a:t> </a:t>
            </a:r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2627313" y="979488"/>
            <a:ext cx="328771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 Форми самоосвіти</a:t>
            </a:r>
            <a:endParaRPr lang="uk-UA" sz="2000" b="1" u="sng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6840760" cy="91436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chemeClr val="tx2"/>
                </a:solidFill>
              </a:rPr>
              <a:t>Зміст самоосвіти   </a:t>
            </a:r>
            <a:br>
              <a:rPr lang="uk-UA" sz="3600" dirty="0" smtClean="0">
                <a:solidFill>
                  <a:schemeClr val="tx2"/>
                </a:solidFill>
              </a:rPr>
            </a:br>
            <a:r>
              <a:rPr lang="uk-UA" sz="2800" dirty="0" smtClean="0">
                <a:solidFill>
                  <a:schemeClr val="tx2"/>
                </a:solidFill>
              </a:rPr>
              <a:t>( і етап )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7499350" cy="55435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Первинне </a:t>
            </a:r>
            <a:r>
              <a:rPr lang="uk-UA" b="1" dirty="0"/>
              <a:t>ознайомлення з професією.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Пошук </a:t>
            </a:r>
            <a:r>
              <a:rPr lang="uk-UA" b="1" dirty="0"/>
              <a:t>базових педагогічних ідей.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Виявлення </a:t>
            </a:r>
            <a:r>
              <a:rPr lang="uk-UA" b="1" dirty="0"/>
              <a:t>своїх слабких сторін та можливостей професійного росту.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Поповнення  </a:t>
            </a:r>
            <a:r>
              <a:rPr lang="uk-UA" b="1" dirty="0"/>
              <a:t>педагогом базових </a:t>
            </a:r>
            <a:r>
              <a:rPr lang="uk-UA" b="1" dirty="0" smtClean="0"/>
              <a:t> предметних </a:t>
            </a:r>
            <a:r>
              <a:rPr lang="uk-UA" b="1" dirty="0"/>
              <a:t>знань ( дидактичних, методичних, психолого-педагогічних, загальнокультурних ) згідно з результатами діагностики.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Формування </a:t>
            </a:r>
            <a:r>
              <a:rPr lang="uk-UA" b="1" dirty="0"/>
              <a:t>професійно важливих умінь і навичок.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Ознайомлення </a:t>
            </a:r>
            <a:r>
              <a:rPr lang="uk-UA" b="1" dirty="0"/>
              <a:t>з системою роботи колег.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Моделювання </a:t>
            </a:r>
            <a:r>
              <a:rPr lang="uk-UA" b="1" dirty="0"/>
              <a:t>особистої системи роботи.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Оволодіння </a:t>
            </a:r>
            <a:r>
              <a:rPr lang="uk-UA" b="1" dirty="0"/>
              <a:t>технологією розробки індивідуальної системи роботи.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Вироблення </a:t>
            </a:r>
            <a:r>
              <a:rPr lang="uk-UA" b="1" dirty="0"/>
              <a:t>концепції педагогічної діяльнос</a:t>
            </a:r>
            <a:r>
              <a:rPr lang="uk-UA" dirty="0"/>
              <a:t>ті.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239000" cy="98636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</a:rPr>
              <a:t>ІІ </a:t>
            </a:r>
            <a:r>
              <a:rPr lang="ru-RU" sz="2800" dirty="0" err="1">
                <a:solidFill>
                  <a:schemeClr val="tx2"/>
                </a:solidFill>
              </a:rPr>
              <a:t>етап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i="1" dirty="0" smtClean="0">
                <a:solidFill>
                  <a:schemeClr val="tx2"/>
                </a:solidFill>
              </a:rPr>
              <a:t>– </a:t>
            </a:r>
            <a:r>
              <a:rPr lang="ru-RU" sz="2700" i="1" dirty="0" err="1">
                <a:solidFill>
                  <a:schemeClr val="tx2"/>
                </a:solidFill>
              </a:rPr>
              <a:t>самовизначення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r>
              <a:rPr lang="ru-RU" sz="2000" dirty="0">
                <a:solidFill>
                  <a:schemeClr val="tx2"/>
                </a:solidFill>
              </a:rPr>
              <a:t>( з ІІ </a:t>
            </a:r>
            <a:r>
              <a:rPr lang="ru-RU" sz="2000" dirty="0" err="1">
                <a:solidFill>
                  <a:schemeClr val="tx2"/>
                </a:solidFill>
              </a:rPr>
              <a:t>категорії</a:t>
            </a:r>
            <a:r>
              <a:rPr lang="ru-RU" sz="2000" dirty="0">
                <a:solidFill>
                  <a:schemeClr val="tx2"/>
                </a:solidFill>
              </a:rPr>
              <a:t> на І </a:t>
            </a:r>
            <a:r>
              <a:rPr lang="ru-RU" sz="2000" dirty="0" err="1">
                <a:solidFill>
                  <a:schemeClr val="tx2"/>
                </a:solidFill>
              </a:rPr>
              <a:t>категорію</a:t>
            </a:r>
            <a:r>
              <a:rPr lang="ru-RU" sz="2000" dirty="0">
                <a:solidFill>
                  <a:schemeClr val="tx2"/>
                </a:solidFill>
              </a:rPr>
              <a:t> 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7634288" cy="50958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42265"/>
                <a:gridCol w="4190583"/>
              </a:tblGrid>
              <a:tr h="848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  <a:effectLst/>
                        </a:rPr>
                        <a:t>Індивідуальні </a:t>
                      </a:r>
                      <a:endParaRPr lang="uk-UA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  <a:effectLst/>
                        </a:rPr>
                        <a:t>Колективні </a:t>
                      </a:r>
                      <a:endParaRPr lang="uk-UA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25461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Навчання у процесі контролю та експертної оцінки керівників школи.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Активна участь у різноманітних семінарах шкільного та районного рівня.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7000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</a:rPr>
                        <a:t>Відвідування уроків вчителів – наставників.</a:t>
                      </a:r>
                      <a:endParaRPr lang="uk-UA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Участь у роботі творчих та динамічних груп.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08350" y="955675"/>
            <a:ext cx="2471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Форми самоосвіти</a:t>
            </a:r>
            <a:endParaRPr lang="uk-UA" sz="2000" b="1" u="sng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6984776" cy="129614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3600" dirty="0" smtClean="0">
                <a:solidFill>
                  <a:schemeClr val="tx2"/>
                </a:solidFill>
              </a:rPr>
              <a:t>Зміст самоосвіти</a:t>
            </a:r>
            <a:br>
              <a:rPr lang="uk-UA" sz="3600" dirty="0" smtClean="0">
                <a:solidFill>
                  <a:schemeClr val="tx2"/>
                </a:solidFill>
              </a:rPr>
            </a:br>
            <a:r>
              <a:rPr lang="uk-UA" sz="2700" dirty="0" smtClean="0">
                <a:solidFill>
                  <a:schemeClr val="tx2"/>
                </a:solidFill>
              </a:rPr>
              <a:t>( ІІ етап </a:t>
            </a:r>
            <a:r>
              <a:rPr lang="uk-UA" sz="3600" dirty="0" smtClean="0">
                <a:solidFill>
                  <a:schemeClr val="tx2"/>
                </a:solidFill>
              </a:rPr>
              <a:t>)</a:t>
            </a:r>
            <a:r>
              <a:rPr lang="uk-UA" sz="3600" dirty="0">
                <a:solidFill>
                  <a:schemeClr val="tx2"/>
                </a:solidFill>
              </a:rPr>
              <a:t/>
            </a:r>
            <a:br>
              <a:rPr lang="uk-UA" sz="3600" dirty="0">
                <a:solidFill>
                  <a:schemeClr val="tx2"/>
                </a:solidFill>
              </a:rPr>
            </a:br>
            <a:endParaRPr lang="uk-UA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7239000" cy="511492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Експериментальна </a:t>
            </a:r>
            <a:r>
              <a:rPr lang="uk-UA" b="1" dirty="0"/>
              <a:t>апробація теоретичної моделі.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Поглиблення </a:t>
            </a:r>
            <a:r>
              <a:rPr lang="uk-UA" b="1" dirty="0"/>
              <a:t>зв’язків між головними компонентами особистої системи роботи вчителя.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Розвиток </a:t>
            </a:r>
            <a:r>
              <a:rPr lang="uk-UA" b="1" dirty="0"/>
              <a:t>професійно важливих умінь і навичок.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Вивчення </a:t>
            </a:r>
            <a:r>
              <a:rPr lang="uk-UA" b="1" dirty="0"/>
              <a:t>передового педагогічного досвіду.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Пошук </a:t>
            </a:r>
            <a:r>
              <a:rPr lang="uk-UA" b="1" dirty="0"/>
              <a:t>оригінальних педагогічних прийомів навчання.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Усунення </a:t>
            </a:r>
            <a:r>
              <a:rPr lang="uk-UA" b="1" dirty="0"/>
              <a:t>з системи роботи форм і методів діяльності, ефективність яких </a:t>
            </a:r>
            <a:r>
              <a:rPr lang="uk-UA" b="1" dirty="0" smtClean="0"/>
              <a:t>не є підтверджена </a:t>
            </a:r>
            <a:r>
              <a:rPr lang="uk-UA" b="1" dirty="0"/>
              <a:t>практикою.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856" y="244679"/>
            <a:ext cx="7239000" cy="10081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3100" dirty="0">
                <a:solidFill>
                  <a:schemeClr val="tx2"/>
                </a:solidFill>
              </a:rPr>
              <a:t/>
            </a:r>
            <a:br>
              <a:rPr lang="ru-RU" sz="3100" dirty="0">
                <a:solidFill>
                  <a:schemeClr val="tx2"/>
                </a:solidFill>
              </a:rPr>
            </a:br>
            <a:r>
              <a:rPr lang="ru-RU" sz="3100" dirty="0" smtClean="0">
                <a:solidFill>
                  <a:schemeClr val="tx2"/>
                </a:solidFill>
              </a:rPr>
              <a:t>ІІІ </a:t>
            </a:r>
            <a:r>
              <a:rPr lang="ru-RU" sz="3100" dirty="0" err="1">
                <a:solidFill>
                  <a:schemeClr val="tx2"/>
                </a:solidFill>
              </a:rPr>
              <a:t>етап</a:t>
            </a:r>
            <a:r>
              <a:rPr lang="ru-RU" sz="3100" dirty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– </a:t>
            </a:r>
            <a:r>
              <a:rPr lang="ru-RU" sz="3100" i="1" dirty="0" err="1">
                <a:solidFill>
                  <a:schemeClr val="tx2"/>
                </a:solidFill>
              </a:rPr>
              <a:t>самоактуалізація</a:t>
            </a:r>
            <a:r>
              <a:rPr lang="ru-RU" sz="3100" i="1" dirty="0">
                <a:solidFill>
                  <a:schemeClr val="tx2"/>
                </a:solidFill>
              </a:rPr>
              <a:t/>
            </a:r>
            <a:br>
              <a:rPr lang="ru-RU" sz="3100" i="1" dirty="0">
                <a:solidFill>
                  <a:schemeClr val="tx2"/>
                </a:solidFill>
              </a:rPr>
            </a:br>
            <a:r>
              <a:rPr lang="ru-RU" sz="2200" dirty="0">
                <a:solidFill>
                  <a:schemeClr val="tx2"/>
                </a:solidFill>
              </a:rPr>
              <a:t>( з І </a:t>
            </a:r>
            <a:r>
              <a:rPr lang="ru-RU" sz="2200" dirty="0" err="1">
                <a:solidFill>
                  <a:schemeClr val="tx2"/>
                </a:solidFill>
              </a:rPr>
              <a:t>категорії</a:t>
            </a:r>
            <a:r>
              <a:rPr lang="ru-RU" sz="2200" dirty="0">
                <a:solidFill>
                  <a:schemeClr val="tx2"/>
                </a:solidFill>
              </a:rPr>
              <a:t> на </a:t>
            </a:r>
            <a:r>
              <a:rPr lang="ru-RU" sz="2200" dirty="0" err="1">
                <a:solidFill>
                  <a:schemeClr val="tx2"/>
                </a:solidFill>
              </a:rPr>
              <a:t>вищу</a:t>
            </a:r>
            <a:r>
              <a:rPr lang="ru-RU" sz="2200" dirty="0">
                <a:solidFill>
                  <a:schemeClr val="tx2"/>
                </a:solidFill>
              </a:rPr>
              <a:t> )</a:t>
            </a:r>
            <a:br>
              <a:rPr lang="ru-RU" sz="2200" dirty="0">
                <a:solidFill>
                  <a:schemeClr val="tx2"/>
                </a:solidFill>
              </a:rPr>
            </a:br>
            <a:endParaRPr lang="uk-UA" sz="2200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95288" y="1452563"/>
          <a:ext cx="7632700" cy="5486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2448"/>
                <a:gridCol w="3600400"/>
              </a:tblGrid>
              <a:tr h="42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</a:rPr>
                        <a:t>Індивідуальні 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</a:rPr>
                        <a:t>Колективні 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14009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Розробка програм експериментальної роботи.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Активна участь у різноманітних семінарах, конференціях, фестивалях педагогічних ідей.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4009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Складання авторських методичних рекомендацій.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Розробка авторських програм.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Участь у роботі районних та обласних творчих груп.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8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Публікації в пресі.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8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Презентація досвіду роботи.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144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Проведення авторських семінарів.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33700" y="1052513"/>
            <a:ext cx="25479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Форми самоосвіти </a:t>
            </a:r>
            <a:endParaRPr lang="uk-UA" sz="2000" b="1" u="sng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dirty="0">
                <a:solidFill>
                  <a:schemeClr val="tx2"/>
                </a:solidFill>
              </a:rPr>
              <a:t>Зміст </a:t>
            </a:r>
            <a:r>
              <a:rPr lang="uk-UA" sz="3200" dirty="0" smtClean="0">
                <a:solidFill>
                  <a:schemeClr val="tx2"/>
                </a:solidFill>
              </a:rPr>
              <a:t>самоосвіти </a:t>
            </a:r>
            <a:br>
              <a:rPr lang="uk-UA" sz="3200" dirty="0" smtClean="0">
                <a:solidFill>
                  <a:schemeClr val="tx2"/>
                </a:solidFill>
              </a:rPr>
            </a:br>
            <a:r>
              <a:rPr lang="uk-UA" sz="2400" dirty="0" smtClean="0">
                <a:solidFill>
                  <a:schemeClr val="tx2"/>
                </a:solidFill>
              </a:rPr>
              <a:t>(ІІІ етап)</a:t>
            </a:r>
            <a:endParaRPr lang="uk-UA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609725"/>
            <a:ext cx="7561263" cy="484663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err="1" smtClean="0"/>
              <a:t>Суттєве</a:t>
            </a:r>
            <a:r>
              <a:rPr lang="ru-RU" sz="2800" b="1" dirty="0" smtClean="0"/>
              <a:t> </a:t>
            </a:r>
            <a:r>
              <a:rPr lang="ru-RU" sz="2800" b="1" dirty="0" err="1"/>
              <a:t>оновлення</a:t>
            </a:r>
            <a:r>
              <a:rPr lang="ru-RU" sz="2800" b="1" dirty="0"/>
              <a:t> </a:t>
            </a:r>
            <a:r>
              <a:rPr lang="ru-RU" sz="2800" b="1" dirty="0" err="1"/>
              <a:t>теоретичної</a:t>
            </a:r>
            <a:r>
              <a:rPr lang="ru-RU" sz="2800" b="1" dirty="0"/>
              <a:t> </a:t>
            </a:r>
            <a:r>
              <a:rPr lang="ru-RU" sz="2800" b="1" dirty="0" err="1"/>
              <a:t>моделі</a:t>
            </a:r>
            <a:r>
              <a:rPr lang="ru-RU" sz="2800" b="1" dirty="0"/>
              <a:t> системи </a:t>
            </a:r>
            <a:r>
              <a:rPr lang="ru-RU" sz="2800" b="1" dirty="0" err="1"/>
              <a:t>роботи</a:t>
            </a:r>
            <a:r>
              <a:rPr lang="ru-RU" sz="2800" b="1" dirty="0"/>
              <a:t> </a:t>
            </a:r>
            <a:r>
              <a:rPr lang="ru-RU" sz="2800" b="1" dirty="0" err="1"/>
              <a:t>новими</a:t>
            </a:r>
            <a:r>
              <a:rPr lang="ru-RU" sz="2800" b="1" dirty="0"/>
              <a:t> формами та методами </a:t>
            </a:r>
            <a:r>
              <a:rPr lang="ru-RU" sz="2800" b="1" dirty="0" err="1"/>
              <a:t>діяльності</a:t>
            </a:r>
            <a:r>
              <a:rPr lang="ru-RU" sz="2800" b="1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err="1" smtClean="0"/>
              <a:t>Розробка</a:t>
            </a:r>
            <a:r>
              <a:rPr lang="ru-RU" sz="2800" b="1" dirty="0" smtClean="0"/>
              <a:t> </a:t>
            </a:r>
            <a:r>
              <a:rPr lang="ru-RU" sz="2800" b="1" dirty="0" err="1"/>
              <a:t>методичних</a:t>
            </a:r>
            <a:r>
              <a:rPr lang="ru-RU" sz="2800" b="1" dirty="0"/>
              <a:t> </a:t>
            </a:r>
            <a:r>
              <a:rPr lang="ru-RU" sz="2800" b="1" dirty="0" err="1" smtClean="0"/>
              <a:t>продуктів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( </a:t>
            </a:r>
            <a:r>
              <a:rPr lang="ru-RU" sz="2400" b="1" dirty="0" err="1" smtClean="0"/>
              <a:t>авторських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програм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авторських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факультативів</a:t>
            </a:r>
            <a:r>
              <a:rPr lang="ru-RU" sz="2400" b="1" dirty="0" smtClean="0"/>
              <a:t>…)</a:t>
            </a:r>
            <a:endParaRPr lang="ru-RU" sz="2400" b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b="1" dirty="0" err="1" smtClean="0"/>
              <a:t>Осмислення</a:t>
            </a:r>
            <a:r>
              <a:rPr lang="ru-RU" sz="2800" b="1" dirty="0" smtClean="0"/>
              <a:t> </a:t>
            </a:r>
            <a:r>
              <a:rPr lang="ru-RU" sz="2800" b="1" dirty="0" err="1"/>
              <a:t>власного</a:t>
            </a:r>
            <a:r>
              <a:rPr lang="ru-RU" sz="2800" b="1" dirty="0"/>
              <a:t> </a:t>
            </a:r>
            <a:r>
              <a:rPr lang="ru-RU" sz="2800" b="1" dirty="0" err="1"/>
              <a:t>досвіду</a:t>
            </a:r>
            <a:r>
              <a:rPr lang="ru-RU" sz="2800" b="1" dirty="0"/>
              <a:t> та </a:t>
            </a:r>
            <a:r>
              <a:rPr lang="ru-RU" sz="2800" b="1" dirty="0" err="1"/>
              <a:t>його</a:t>
            </a:r>
            <a:r>
              <a:rPr lang="ru-RU" sz="2800" b="1" dirty="0"/>
              <a:t> </a:t>
            </a:r>
            <a:r>
              <a:rPr lang="ru-RU" sz="2800" b="1" dirty="0" err="1"/>
              <a:t>систематизація</a:t>
            </a:r>
            <a:r>
              <a:rPr lang="ru-RU" sz="2800" b="1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 smtClean="0"/>
              <a:t> </a:t>
            </a:r>
            <a:r>
              <a:rPr lang="ru-RU" sz="2800" dirty="0">
                <a:solidFill>
                  <a:schemeClr val="tx2"/>
                </a:solidFill>
              </a:rPr>
              <a:t>ІV </a:t>
            </a:r>
            <a:r>
              <a:rPr lang="ru-RU" sz="2800" dirty="0" err="1">
                <a:solidFill>
                  <a:schemeClr val="tx2"/>
                </a:solidFill>
              </a:rPr>
              <a:t>етап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3100" dirty="0" smtClean="0">
                <a:solidFill>
                  <a:schemeClr val="tx2"/>
                </a:solidFill>
              </a:rPr>
              <a:t>- </a:t>
            </a:r>
            <a:r>
              <a:rPr lang="ru-RU" sz="2800" i="1" dirty="0" err="1" smtClean="0">
                <a:solidFill>
                  <a:schemeClr val="tx2"/>
                </a:solidFill>
              </a:rPr>
              <a:t>самореалізація</a:t>
            </a:r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( </a:t>
            </a:r>
            <a:r>
              <a:rPr lang="ru-RU" sz="2000" dirty="0">
                <a:solidFill>
                  <a:schemeClr val="tx2"/>
                </a:solidFill>
              </a:rPr>
              <a:t>з </a:t>
            </a:r>
            <a:r>
              <a:rPr lang="ru-RU" sz="2000" dirty="0" err="1">
                <a:solidFill>
                  <a:schemeClr val="tx2"/>
                </a:solidFill>
              </a:rPr>
              <a:t>вищої</a:t>
            </a:r>
            <a:r>
              <a:rPr lang="ru-RU" sz="2000" dirty="0">
                <a:solidFill>
                  <a:schemeClr val="tx2"/>
                </a:solidFill>
              </a:rPr>
              <a:t>  </a:t>
            </a:r>
            <a:r>
              <a:rPr lang="ru-RU" sz="2000" dirty="0" err="1">
                <a:solidFill>
                  <a:schemeClr val="tx2"/>
                </a:solidFill>
              </a:rPr>
              <a:t>категорії</a:t>
            </a:r>
            <a:r>
              <a:rPr lang="ru-RU" sz="2000" dirty="0">
                <a:solidFill>
                  <a:schemeClr val="tx2"/>
                </a:solidFill>
              </a:rPr>
              <a:t> на </a:t>
            </a:r>
            <a:r>
              <a:rPr lang="ru-RU" sz="2000" dirty="0" err="1">
                <a:solidFill>
                  <a:schemeClr val="tx2"/>
                </a:solidFill>
              </a:rPr>
              <a:t>здобуття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  </a:t>
            </a:r>
            <a:r>
              <a:rPr lang="ru-RU" sz="2000" dirty="0" err="1" smtClean="0">
                <a:solidFill>
                  <a:schemeClr val="tx2"/>
                </a:solidFill>
              </a:rPr>
              <a:t>званння</a:t>
            </a:r>
            <a:r>
              <a:rPr lang="ru-RU" sz="2000" dirty="0" smtClean="0">
                <a:solidFill>
                  <a:schemeClr val="tx2"/>
                </a:solidFill>
              </a:rPr>
              <a:t>)</a:t>
            </a:r>
            <a:endParaRPr lang="uk-UA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319213"/>
          <a:ext cx="7777163" cy="5284787"/>
        </p:xfrm>
        <a:graphic>
          <a:graphicData uri="http://schemas.openxmlformats.org/drawingml/2006/table">
            <a:tbl>
              <a:tblPr/>
              <a:tblGrid>
                <a:gridCol w="4968875"/>
                <a:gridCol w="2808288"/>
              </a:tblGrid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Індивідуальні 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4B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Колективні 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4B73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Наставництво.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Керівництво школою молодого вчителя.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Майстер – клас.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Участь в апробації навчально-методичного комплексу.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Видавнича діяльність.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Створення монографій.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Експертна робота.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Участь у роботі обласних творчих груп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Проведення серії відкритих заходів.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Авторські курси.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96B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87675" y="919163"/>
            <a:ext cx="24542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Форма самоосвіти</a:t>
            </a:r>
            <a:endParaRPr lang="uk-UA" sz="2000" b="1" u="sng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dirty="0">
                <a:solidFill>
                  <a:schemeClr val="tx2"/>
                </a:solidFill>
              </a:rPr>
              <a:t>Зміст </a:t>
            </a:r>
            <a:r>
              <a:rPr lang="uk-UA" sz="3600" dirty="0" smtClean="0">
                <a:solidFill>
                  <a:schemeClr val="tx2"/>
                </a:solidFill>
              </a:rPr>
              <a:t>самоосвіти </a:t>
            </a:r>
            <a:r>
              <a:rPr lang="uk-UA" dirty="0" smtClean="0">
                <a:solidFill>
                  <a:schemeClr val="tx2"/>
                </a:solidFill>
              </a:rPr>
              <a:t/>
            </a:r>
            <a:br>
              <a:rPr lang="uk-UA" dirty="0" smtClean="0">
                <a:solidFill>
                  <a:schemeClr val="tx2"/>
                </a:solidFill>
              </a:rPr>
            </a:br>
            <a:r>
              <a:rPr lang="uk-UA" sz="2400" dirty="0" smtClean="0">
                <a:solidFill>
                  <a:schemeClr val="tx2"/>
                </a:solidFill>
              </a:rPr>
              <a:t>( І</a:t>
            </a:r>
            <a:r>
              <a:rPr lang="en-US" sz="2400" dirty="0" smtClean="0">
                <a:solidFill>
                  <a:schemeClr val="tx2"/>
                </a:solidFill>
              </a:rPr>
              <a:t>v</a:t>
            </a:r>
            <a:r>
              <a:rPr lang="uk-UA" sz="2400" dirty="0" smtClean="0">
                <a:solidFill>
                  <a:schemeClr val="tx2"/>
                </a:solidFill>
              </a:rPr>
              <a:t> етап )</a:t>
            </a:r>
            <a:endParaRPr lang="uk-UA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Визначення </a:t>
            </a:r>
            <a:r>
              <a:rPr lang="uk-UA" b="1" dirty="0"/>
              <a:t>оптимального варіанта взаємозв’язку компонентів системи та їх особливості.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Відсутність </a:t>
            </a:r>
            <a:r>
              <a:rPr lang="uk-UA" b="1" dirty="0"/>
              <a:t>принципових протиріч між головними компонентами та суб’єктами педагогічного процесу в умовах створеної системи.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Розповсюдження </a:t>
            </a:r>
            <a:r>
              <a:rPr lang="uk-UA" b="1" dirty="0"/>
              <a:t>особистого досвіду.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Науково-дослідницька </a:t>
            </a:r>
            <a:r>
              <a:rPr lang="uk-UA" b="1" dirty="0"/>
              <a:t>діяльність.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Експериментальна </a:t>
            </a:r>
            <a:r>
              <a:rPr lang="uk-UA" b="1" dirty="0"/>
              <a:t>робота.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b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632848" cy="28929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2"/>
                </a:solidFill>
              </a:rPr>
              <a:t> </a:t>
            </a:r>
            <a:r>
              <a:rPr lang="uk-UA" sz="2800" dirty="0" smtClean="0">
                <a:solidFill>
                  <a:schemeClr val="tx2"/>
                </a:solidFill>
              </a:rPr>
              <a:t> основною </a:t>
            </a:r>
            <a:r>
              <a:rPr lang="uk-UA" sz="2800" dirty="0">
                <a:solidFill>
                  <a:schemeClr val="tx2"/>
                </a:solidFill>
              </a:rPr>
              <a:t>формою удосконалення рівня професійної компетентності вчителя є професійне самовдосконалення шляхом цілеспрямованої самоосвітньої </a:t>
            </a:r>
            <a:r>
              <a:rPr lang="uk-UA" sz="2800" dirty="0" smtClean="0">
                <a:solidFill>
                  <a:schemeClr val="tx2"/>
                </a:solidFill>
              </a:rPr>
              <a:t>діяльності</a:t>
            </a:r>
            <a:r>
              <a:rPr lang="uk-UA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-1116013" y="5949950"/>
            <a:ext cx="71438" cy="142875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2987675" y="3429000"/>
            <a:ext cx="2447925" cy="576263"/>
          </a:xfrm>
          <a:prstGeom prst="downArrowCallout">
            <a:avLst>
              <a:gd name="adj1" fmla="val 137778"/>
              <a:gd name="adj2" fmla="val 139112"/>
              <a:gd name="adj3" fmla="val 21774"/>
              <a:gd name="adj4" fmla="val 5765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tx1"/>
                </a:solidFill>
              </a:rPr>
              <a:t>це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4213" y="4221163"/>
            <a:ext cx="3167062" cy="14906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1"/>
                </a:solidFill>
              </a:rPr>
              <a:t>Необхідна потреба кожного педагога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4221163"/>
            <a:ext cx="2881312" cy="14906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tx1"/>
                </a:solidFill>
              </a:rPr>
              <a:t>Обов'язкова вимога суспільств</a:t>
            </a:r>
            <a:r>
              <a:rPr lang="uk-UA" sz="2800" dirty="0">
                <a:solidFill>
                  <a:schemeClr val="tx1"/>
                </a:solidFill>
              </a:rPr>
              <a:t>а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560840" cy="3168352"/>
          </a:xfrm>
          <a:solidFill>
            <a:schemeClr val="bg2">
              <a:lumMod val="9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25000" dir="5400000" rotWithShape="0">
              <a:schemeClr val="accent5">
                <a:shade val="30000"/>
                <a:satMod val="150000"/>
                <a:alpha val="38000"/>
              </a:schemeClr>
            </a:outerShdw>
          </a:effectLst>
          <a:scene3d>
            <a:camera prst="perspectiveContrastingRightFacing"/>
            <a:lightRig rig="threePt" dir="t"/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dirty="0"/>
              <a:t> </a:t>
            </a:r>
            <a:r>
              <a:rPr lang="ru-RU" sz="4800" i="1" dirty="0" smtClean="0"/>
              <a:t>  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актальність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питання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самоосвіти</a:t>
            </a:r>
            <a:endParaRPr lang="uk-UA" sz="48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4868863"/>
            <a:ext cx="5543550" cy="936625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</a:t>
            </a:r>
            <a:r>
              <a:rPr lang="ru-RU" sz="2600" b="1" dirty="0" err="1"/>
              <a:t>Н</a:t>
            </a:r>
            <a:r>
              <a:rPr lang="ru-RU" sz="2600" b="1" dirty="0" err="1" smtClean="0"/>
              <a:t>арада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заступників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директорів</a:t>
            </a:r>
            <a:r>
              <a:rPr lang="ru-RU" sz="2600" b="1" dirty="0" smtClean="0"/>
              <a:t> 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/>
              <a:t> </a:t>
            </a:r>
            <a:r>
              <a:rPr lang="ru-RU" sz="2600" b="1" dirty="0" smtClean="0"/>
              <a:t>     </a:t>
            </a:r>
            <a:r>
              <a:rPr lang="ru-RU" sz="2600" b="1" dirty="0" err="1" smtClean="0"/>
              <a:t>навчально-виховної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роботи</a:t>
            </a:r>
            <a:r>
              <a:rPr lang="ru-RU" sz="2600" b="1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i="1" dirty="0"/>
              <a:t> </a:t>
            </a:r>
            <a:r>
              <a:rPr lang="ru-RU" sz="2600" b="1" i="1" dirty="0" smtClean="0"/>
              <a:t>                              </a:t>
            </a:r>
            <a:r>
              <a:rPr lang="ru-RU" b="1" i="1" dirty="0" smtClean="0"/>
              <a:t>2012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 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560840" cy="3168352"/>
          </a:xfrm>
          <a:solidFill>
            <a:schemeClr val="bg2">
              <a:lumMod val="90000"/>
            </a:schemeClr>
          </a:solidFill>
          <a:scene3d>
            <a:camera prst="perspectiveContrastingRightFacing"/>
            <a:lightRig rig="threePt" dir="t"/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dirty="0"/>
              <a:t> </a:t>
            </a:r>
            <a:r>
              <a:rPr lang="ru-RU" sz="4800" i="1" dirty="0" smtClean="0"/>
              <a:t>  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Управління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самоосвітою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: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цілі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завдання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етапи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алгоритм …</a:t>
            </a:r>
            <a:endParaRPr lang="uk-UA" sz="48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4868863"/>
            <a:ext cx="5543550" cy="936625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</a:t>
            </a:r>
            <a:r>
              <a:rPr lang="ru-RU" sz="2600" b="1" dirty="0" err="1"/>
              <a:t>Н</a:t>
            </a:r>
            <a:r>
              <a:rPr lang="ru-RU" sz="2600" b="1" dirty="0" err="1" smtClean="0"/>
              <a:t>арада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заступників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директорів</a:t>
            </a:r>
            <a:r>
              <a:rPr lang="ru-RU" sz="2600" b="1" dirty="0" smtClean="0"/>
              <a:t> 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/>
              <a:t> </a:t>
            </a:r>
            <a:r>
              <a:rPr lang="ru-RU" sz="2600" b="1" dirty="0" smtClean="0"/>
              <a:t>     </a:t>
            </a:r>
            <a:r>
              <a:rPr lang="ru-RU" sz="2600" b="1" dirty="0" err="1" smtClean="0"/>
              <a:t>навчально-виховної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роботи</a:t>
            </a:r>
            <a:r>
              <a:rPr lang="ru-RU" sz="2600" b="1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i="1" dirty="0"/>
              <a:t> </a:t>
            </a:r>
            <a:r>
              <a:rPr lang="ru-RU" sz="2600" b="1" i="1" dirty="0" smtClean="0"/>
              <a:t>                              </a:t>
            </a:r>
            <a:r>
              <a:rPr lang="ru-RU" b="1" i="1" dirty="0" smtClean="0"/>
              <a:t>2012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 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7285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u="sng" dirty="0" smtClean="0"/>
              <a:t>  </a:t>
            </a:r>
            <a:r>
              <a:rPr lang="uk-UA" sz="3600" u="sng" dirty="0" smtClean="0">
                <a:solidFill>
                  <a:schemeClr val="tx2"/>
                </a:solidFill>
              </a:rPr>
              <a:t>самоосвіта </a:t>
            </a:r>
            <a:r>
              <a:rPr lang="uk-UA" sz="3100" dirty="0" smtClean="0">
                <a:solidFill>
                  <a:schemeClr val="tx2"/>
                </a:solidFill>
              </a:rPr>
              <a:t>-  </a:t>
            </a:r>
            <a:br>
              <a:rPr lang="uk-UA" sz="3100" dirty="0" smtClean="0">
                <a:solidFill>
                  <a:schemeClr val="tx2"/>
                </a:solidFill>
              </a:rPr>
            </a:br>
            <a:r>
              <a:rPr lang="uk-UA" sz="3100" dirty="0" smtClean="0">
                <a:solidFill>
                  <a:schemeClr val="tx2"/>
                </a:solidFill>
              </a:rPr>
              <a:t>це контрольований, спланований процес, ЕФЕКТИВНІСТЬ ЯКОГО ЗАЛЕЖИТЬ ВІД РОБОТИ МЕТОДИЧНОЇ СЛУЖБИ.</a:t>
            </a:r>
            <a:endParaRPr lang="uk-UA" sz="31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3716338"/>
            <a:ext cx="7427912" cy="22336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 smtClean="0"/>
              <a:t>   </a:t>
            </a:r>
            <a:r>
              <a:rPr lang="uk-UA" b="1" i="1" dirty="0" smtClean="0"/>
              <a:t>У ЗАГАЛЬНООСВІТНЬОМУ НАВЧАЛЬНОМУ ЗАКЛАДІ РОБОТУ НАУКОВО-МЕТОДИЧНОЇ СЛУЖБИ ОЧОЛЮЄ 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u="sng" dirty="0"/>
              <a:t> </a:t>
            </a:r>
            <a:r>
              <a:rPr lang="uk-UA" b="1" i="1" u="sng" dirty="0" smtClean="0"/>
              <a:t>  ЗАСТУПНИК ДИРЕКТОРА З НАВЧАЛЬНО-ВИХОВНОЇ РОБОТИ</a:t>
            </a:r>
            <a:r>
              <a:rPr lang="uk-UA" b="1" dirty="0" smtClean="0"/>
              <a:t>.  </a:t>
            </a:r>
            <a:endParaRPr lang="uk-UA" b="1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892300" y="2636838"/>
            <a:ext cx="4824413" cy="930275"/>
          </a:xfrm>
          <a:prstGeom prst="downArrowCallout">
            <a:avLst>
              <a:gd name="adj1" fmla="val 50000"/>
              <a:gd name="adj2" fmla="val 123274"/>
              <a:gd name="adj3" fmla="val 31340"/>
              <a:gd name="adj4" fmla="val 4754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/>
                </a:solidFill>
              </a:rPr>
              <a:t>Мета методичної служби</a:t>
            </a:r>
            <a:r>
              <a:rPr lang="uk-UA" dirty="0" smtClean="0">
                <a:solidFill>
                  <a:schemeClr val="tx2"/>
                </a:solidFill>
              </a:rPr>
              <a:t>:</a:t>
            </a:r>
            <a:endParaRPr lang="uk-UA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675"/>
            <a:ext cx="7239000" cy="461168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/>
              <a:t> Задоволення </a:t>
            </a:r>
            <a:r>
              <a:rPr lang="uk-UA" dirty="0"/>
              <a:t>інтересів педагогів у постійному підвищенні свого професійного рівня.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/>
              <a:t>  Стимулювання </a:t>
            </a:r>
            <a:r>
              <a:rPr lang="uk-UA" dirty="0"/>
              <a:t>творчого потенціалу вчителя  на основі сучасного освітнього </a:t>
            </a:r>
            <a:r>
              <a:rPr lang="uk-UA" dirty="0" smtClean="0"/>
              <a:t>рівня, досвіду практичної діяльності й соціального запиту суспільства.</a:t>
            </a:r>
            <a:endParaRPr lang="uk-U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/>
                </a:solidFill>
              </a:rPr>
              <a:t>Завдання </a:t>
            </a:r>
            <a:r>
              <a:rPr lang="uk-UA" sz="2800" dirty="0">
                <a:solidFill>
                  <a:schemeClr val="tx2"/>
                </a:solidFill>
              </a:rPr>
              <a:t>методичної </a:t>
            </a:r>
            <a:r>
              <a:rPr lang="uk-UA" sz="2800" dirty="0" smtClean="0">
                <a:solidFill>
                  <a:schemeClr val="tx2"/>
                </a:solidFill>
              </a:rPr>
              <a:t>служби: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213"/>
            <a:ext cx="7427913" cy="475615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</a:t>
            </a:r>
            <a:r>
              <a:rPr lang="uk-UA" dirty="0"/>
              <a:t>Мотивація </a:t>
            </a:r>
            <a:r>
              <a:rPr lang="uk-UA" dirty="0" smtClean="0"/>
              <a:t>самоосвітньої </a:t>
            </a:r>
            <a:r>
              <a:rPr lang="uk-UA" dirty="0"/>
              <a:t>діяльності </a:t>
            </a:r>
            <a:r>
              <a:rPr lang="uk-UA" dirty="0" smtClean="0"/>
              <a:t>вчителя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/>
              <a:t> </a:t>
            </a:r>
            <a:r>
              <a:rPr lang="uk-UA" dirty="0" smtClean="0"/>
              <a:t>Озброєння педагога знаннями з  </a:t>
            </a:r>
            <a:r>
              <a:rPr lang="uk-UA" dirty="0"/>
              <a:t>сучасної </a:t>
            </a:r>
            <a:r>
              <a:rPr lang="uk-UA" dirty="0" smtClean="0"/>
              <a:t>педагогічної науки </a:t>
            </a:r>
            <a:r>
              <a:rPr lang="uk-UA" dirty="0"/>
              <a:t>і </a:t>
            </a:r>
            <a:r>
              <a:rPr lang="uk-UA" dirty="0" smtClean="0"/>
              <a:t>практики, педагогічної творчості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/>
              <a:t> </a:t>
            </a:r>
            <a:r>
              <a:rPr lang="uk-UA" dirty="0" smtClean="0"/>
              <a:t>Формування й розвиток </a:t>
            </a:r>
            <a:r>
              <a:rPr lang="uk-UA" dirty="0"/>
              <a:t>умінь і навичок </a:t>
            </a:r>
            <a:r>
              <a:rPr lang="uk-UA" dirty="0" smtClean="0"/>
              <a:t>самоосвітньої діяльності педагога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/>
              <a:t> </a:t>
            </a:r>
            <a:r>
              <a:rPr lang="uk-UA" dirty="0" smtClean="0"/>
              <a:t>Розвиток особистісних якостей учителя</a:t>
            </a:r>
            <a:endParaRPr lang="uk-UA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/>
              <a:t> </a:t>
            </a:r>
            <a:r>
              <a:rPr lang="uk-UA" dirty="0" smtClean="0"/>
              <a:t>Стимулювання й організація експериментальної </a:t>
            </a:r>
            <a:r>
              <a:rPr lang="uk-UA" dirty="0"/>
              <a:t>та дослідницької діяльності вчителя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err="1">
                <a:solidFill>
                  <a:schemeClr val="tx2"/>
                </a:solidFill>
              </a:rPr>
              <a:t>Основні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функції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</a:rPr>
              <a:t>ЗДНВР</a:t>
            </a:r>
            <a:r>
              <a:rPr lang="ru-RU" sz="2800" dirty="0">
                <a:solidFill>
                  <a:schemeClr val="tx2"/>
                </a:solidFill>
              </a:rPr>
              <a:t> з </a:t>
            </a:r>
            <a:r>
              <a:rPr lang="ru-RU" sz="2800" dirty="0" err="1">
                <a:solidFill>
                  <a:schemeClr val="tx2"/>
                </a:solidFill>
              </a:rPr>
              <a:t>підвищення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ефективності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самосвіти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вчителя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725"/>
            <a:ext cx="7499350" cy="484663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u="sng" dirty="0" smtClean="0"/>
              <a:t>Аналітико-прогностична</a:t>
            </a:r>
            <a:r>
              <a:rPr lang="uk-UA" dirty="0" smtClean="0"/>
              <a:t> ( здійснення діагностики і спонукання до самоосвіти)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u="sng" dirty="0" smtClean="0"/>
              <a:t>Планування</a:t>
            </a:r>
            <a:r>
              <a:rPr lang="uk-UA" dirty="0" smtClean="0"/>
              <a:t> (допомогти у формуванні проблеми і очікуваних результатів)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u="sng" dirty="0" smtClean="0"/>
              <a:t>Організаційно-координаційна</a:t>
            </a:r>
            <a:r>
              <a:rPr lang="uk-UA" dirty="0" smtClean="0"/>
              <a:t> (підбір літератури, консультації, організація показу успіху)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u="sng" dirty="0" smtClean="0"/>
              <a:t>Контрольно-оцінна</a:t>
            </a:r>
            <a:r>
              <a:rPr lang="uk-UA" dirty="0" smtClean="0"/>
              <a:t> (планування системи </a:t>
            </a:r>
            <a:r>
              <a:rPr lang="uk-UA" dirty="0" err="1" smtClean="0"/>
              <a:t>внутрішньошкільного</a:t>
            </a:r>
            <a:r>
              <a:rPr lang="uk-UA" dirty="0" smtClean="0"/>
              <a:t> контролю)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u="sng" dirty="0" err="1" smtClean="0"/>
              <a:t>Регулятивно</a:t>
            </a:r>
            <a:r>
              <a:rPr lang="uk-UA" u="sng" dirty="0" smtClean="0"/>
              <a:t> </a:t>
            </a:r>
            <a:r>
              <a:rPr lang="uk-UA" u="sng" dirty="0" err="1" smtClean="0"/>
              <a:t>–корекійна</a:t>
            </a:r>
            <a:r>
              <a:rPr lang="uk-UA" u="sng" dirty="0" smtClean="0"/>
              <a:t> </a:t>
            </a:r>
            <a:r>
              <a:rPr lang="uk-UA" dirty="0" smtClean="0"/>
              <a:t>(</a:t>
            </a:r>
            <a:r>
              <a:rPr lang="uk-UA" dirty="0" err="1" smtClean="0"/>
              <a:t>оцінко</a:t>
            </a:r>
            <a:r>
              <a:rPr lang="uk-UA" dirty="0" smtClean="0"/>
              <a:t> прогресу і результатів, вихід на нову проблему)</a:t>
            </a:r>
            <a:endParaRPr lang="uk-U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64807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200" dirty="0" smtClean="0">
                <a:solidFill>
                  <a:schemeClr val="tx2"/>
                </a:solidFill>
              </a:rPr>
              <a:t>Алгоритм діяльності ЗДНВР </a:t>
            </a:r>
            <a:br>
              <a:rPr lang="uk-UA" sz="2200" dirty="0" smtClean="0">
                <a:solidFill>
                  <a:schemeClr val="tx2"/>
                </a:solidFill>
              </a:rPr>
            </a:br>
            <a:r>
              <a:rPr lang="uk-UA" sz="2200" dirty="0">
                <a:solidFill>
                  <a:schemeClr val="tx2"/>
                </a:solidFill>
              </a:rPr>
              <a:t>(</a:t>
            </a:r>
            <a:r>
              <a:rPr lang="uk-UA" sz="2200" dirty="0" smtClean="0">
                <a:solidFill>
                  <a:schemeClr val="tx2"/>
                </a:solidFill>
              </a:rPr>
              <a:t>Етапи управління самоосвітою</a:t>
            </a:r>
            <a:r>
              <a:rPr lang="uk-UA" sz="2400" dirty="0" smtClean="0">
                <a:solidFill>
                  <a:schemeClr val="tx2"/>
                </a:solidFill>
              </a:rPr>
              <a:t>)</a:t>
            </a:r>
            <a:endParaRPr lang="uk-UA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96975"/>
            <a:ext cx="7561263" cy="5259388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1.   </a:t>
            </a:r>
            <a:r>
              <a:rPr lang="uk-UA" sz="2200" b="1" i="1" dirty="0" err="1" smtClean="0"/>
              <a:t>Інфомаційно</a:t>
            </a:r>
            <a:r>
              <a:rPr lang="uk-UA" sz="2200" b="1" i="1" dirty="0" smtClean="0"/>
              <a:t> - аналітичний етап </a:t>
            </a:r>
            <a:r>
              <a:rPr lang="uk-UA" sz="1900" dirty="0" smtClean="0"/>
              <a:t>(збір і аналіз інформації про рівень професійної компетенції)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2.  Прийняття </a:t>
            </a:r>
            <a:r>
              <a:rPr lang="uk-UA" sz="2200" b="1" i="1" dirty="0"/>
              <a:t>управлінського </a:t>
            </a:r>
            <a:r>
              <a:rPr lang="uk-UA" sz="2200" b="1" i="1" dirty="0" smtClean="0"/>
              <a:t>рішення </a:t>
            </a:r>
            <a:r>
              <a:rPr lang="uk-UA" sz="1900" i="1" dirty="0" smtClean="0"/>
              <a:t>(визначення професійних запитів і потреб учителів щодо професійного вдосконалення, щодо форм і методів</a:t>
            </a:r>
            <a:r>
              <a:rPr lang="en-US" sz="1900" i="1" dirty="0" smtClean="0"/>
              <a:t>)</a:t>
            </a:r>
            <a:r>
              <a:rPr lang="uk-UA" sz="1900" i="1" dirty="0" smtClean="0"/>
              <a:t> </a:t>
            </a:r>
            <a:endParaRPr lang="uk-UA" sz="2200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3.  Етап постановки цілей і прогнозування результатів</a:t>
            </a:r>
            <a:r>
              <a:rPr lang="uk-UA" sz="2200" dirty="0" smtClean="0"/>
              <a:t> </a:t>
            </a:r>
            <a:r>
              <a:rPr lang="uk-UA" sz="1800" dirty="0" smtClean="0"/>
              <a:t>(з'ясування кола проблем вчителів, створення моделі діяльності педагога і педагогічного колективу в  цілому)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4.  Планування діяльності </a:t>
            </a:r>
            <a:r>
              <a:rPr lang="uk-UA" sz="1800" dirty="0" smtClean="0"/>
              <a:t>(складання, визначення завдань,</a:t>
            </a:r>
            <a:r>
              <a:rPr lang="en-US" sz="1800" dirty="0" smtClean="0"/>
              <a:t> </a:t>
            </a:r>
            <a:r>
              <a:rPr lang="uk-UA" sz="1800" dirty="0" smtClean="0"/>
              <a:t>основних напрямків роботи,координація, погодження планів з громадськими, науковими, методичними та іншими організаціями)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5.  Управлінський етап </a:t>
            </a:r>
            <a:r>
              <a:rPr lang="uk-UA" sz="1800" dirty="0" smtClean="0"/>
              <a:t>( залучення всього колективу до творчої співпраці згідно поставлених завдань)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b="1" i="1" dirty="0" smtClean="0"/>
              <a:t>6.  Етап регулювання і корекції </a:t>
            </a:r>
            <a:r>
              <a:rPr lang="uk-UA" sz="1800" dirty="0" smtClean="0"/>
              <a:t>(аналіз роботи, з'ясування позитивних і негативних моментів в організації діяльності, самоаналіз, визначення рівня досягнень)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2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189038" y="476250"/>
            <a:ext cx="431800" cy="73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7776864" cy="6195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uk-UA" sz="2000" dirty="0">
                <a:solidFill>
                  <a:schemeClr val="tx2"/>
                </a:solidFill>
              </a:rPr>
              <a:t>Методичні рекомендації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7561263" cy="547528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u="sng" dirty="0" smtClean="0"/>
              <a:t>ЗДНВР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Відображення у планах здійснення основних функцій з підвищення самоосвітньої діяльності вчителів </a:t>
            </a:r>
            <a:r>
              <a:rPr lang="uk-UA" sz="1800" dirty="0" smtClean="0"/>
              <a:t>(аналітико-прогностичної, планування, організаційно-координаційної, контрольно-оцінної, </a:t>
            </a:r>
            <a:r>
              <a:rPr lang="uk-UA" sz="1800" dirty="0" err="1" smtClean="0"/>
              <a:t>регулятивно-корекційної</a:t>
            </a:r>
            <a:r>
              <a:rPr lang="uk-UA" sz="1800" dirty="0" smtClean="0"/>
              <a:t>,соціально-психологічної, цільової)</a:t>
            </a:r>
            <a:endParaRPr lang="uk-UA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Спрямованість усіх форми самоосвітньої діяльності педагогів   на вирішення власної н/м проблеми, яка випливає з єдиної н/м проблеми школи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Наявність анкет, діагностичних карт </a:t>
            </a:r>
            <a:r>
              <a:rPr lang="ru-RU" sz="2000" dirty="0" err="1"/>
              <a:t>педагогічної</a:t>
            </a:r>
            <a:r>
              <a:rPr lang="ru-RU" sz="2000" dirty="0"/>
              <a:t>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</a:t>
            </a:r>
            <a:r>
              <a:rPr lang="ru-RU" sz="2000" dirty="0"/>
              <a:t>та </a:t>
            </a:r>
            <a:r>
              <a:rPr lang="ru-RU" sz="2000" dirty="0" err="1"/>
              <a:t>самооцінки</a:t>
            </a:r>
            <a:r>
              <a:rPr lang="ru-RU" sz="2000" dirty="0"/>
              <a:t> </a:t>
            </a:r>
            <a:r>
              <a:rPr lang="ru-RU" sz="2000" dirty="0" err="1"/>
              <a:t>готовності</a:t>
            </a:r>
            <a:r>
              <a:rPr lang="ru-RU" sz="2000" dirty="0"/>
              <a:t> </a:t>
            </a:r>
            <a:r>
              <a:rPr lang="ru-RU" sz="2000" dirty="0" err="1"/>
              <a:t>вчителя</a:t>
            </a:r>
            <a:r>
              <a:rPr lang="ru-RU" sz="2000" dirty="0"/>
              <a:t> до </a:t>
            </a:r>
            <a:r>
              <a:rPr lang="ru-RU" sz="2000" dirty="0" err="1" smtClean="0"/>
              <a:t>саморозвитку</a:t>
            </a:r>
            <a:r>
              <a:rPr lang="ru-RU" sz="2000" dirty="0" smtClean="0"/>
              <a:t>, </a:t>
            </a:r>
            <a:r>
              <a:rPr lang="uk-UA" sz="2000" dirty="0" smtClean="0"/>
              <a:t>карт особистого зростання майстерності педагогів (методичних карток</a:t>
            </a:r>
            <a:r>
              <a:rPr lang="uk-UA" sz="1800" dirty="0" smtClean="0"/>
              <a:t>(облік діяльності, результати роботи, навчальних досягнень учнів)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2000" dirty="0" smtClean="0"/>
              <a:t>Наявність методичних рекомендацій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864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uk-UA" sz="2000" dirty="0" smtClean="0">
                <a:solidFill>
                  <a:schemeClr val="tx2"/>
                </a:solidFill>
              </a:rPr>
              <a:t>Методичні рекомендації</a:t>
            </a:r>
            <a:endParaRPr lang="uk-UA" sz="2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052513"/>
            <a:ext cx="7426325" cy="5475287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u="sng" dirty="0" smtClean="0"/>
              <a:t>Вчитель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 smtClean="0"/>
              <a:t>Наявність перспективного плану самоосвіти або програму роботи над проблемою ( на 5 років)і плану самоосвіти на рік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В</a:t>
            </a:r>
            <a:r>
              <a:rPr lang="uk-UA" dirty="0" smtClean="0"/>
              <a:t>ідображення  у планах всіх компонентів самоосвіти 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</a:t>
            </a:r>
            <a:r>
              <a:rPr lang="uk-UA" dirty="0" smtClean="0"/>
              <a:t>    </a:t>
            </a:r>
            <a:r>
              <a:rPr lang="uk-UA" sz="2000" dirty="0" smtClean="0"/>
              <a:t>(науково-дослідницька робота над науково-методичною проблемою;  </a:t>
            </a:r>
            <a:r>
              <a:rPr lang="uk-UA" sz="2000" dirty="0"/>
              <a:t>вивчення наукової, </a:t>
            </a:r>
            <a:r>
              <a:rPr lang="uk-UA" sz="2000" dirty="0" smtClean="0"/>
              <a:t>   методичної </a:t>
            </a:r>
            <a:r>
              <a:rPr lang="uk-UA" sz="2000" dirty="0"/>
              <a:t>та навчальної </a:t>
            </a:r>
            <a:r>
              <a:rPr lang="uk-UA" sz="2000" dirty="0" smtClean="0"/>
              <a:t>літератури; участь </a:t>
            </a:r>
            <a:r>
              <a:rPr lang="uk-UA" sz="2000" dirty="0"/>
              <a:t>у колективних та групових формах </a:t>
            </a:r>
            <a:r>
              <a:rPr lang="uk-UA" sz="2000" dirty="0" smtClean="0"/>
              <a:t>методичної роботи; вивчення </a:t>
            </a:r>
            <a:r>
              <a:rPr lang="uk-UA" sz="2000" dirty="0"/>
              <a:t>досвіду </a:t>
            </a:r>
            <a:r>
              <a:rPr lang="uk-UA" sz="2000" dirty="0" smtClean="0"/>
              <a:t>колег; теоретична робота </a:t>
            </a:r>
            <a:r>
              <a:rPr lang="uk-UA" sz="2000" dirty="0"/>
              <a:t>та </a:t>
            </a:r>
            <a:r>
              <a:rPr lang="uk-UA" sz="2000" dirty="0" smtClean="0"/>
              <a:t>практична апробація своїх матеріалів</a:t>
            </a:r>
            <a:r>
              <a:rPr lang="uk-UA" sz="1800" dirty="0"/>
              <a:t>)</a:t>
            </a:r>
            <a:endParaRPr lang="uk-UA" sz="1800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 smtClean="0"/>
              <a:t>Відповідність змісту самоосвіти </a:t>
            </a:r>
            <a:r>
              <a:rPr lang="uk-UA" dirty="0" err="1" smtClean="0"/>
              <a:t>рівнево-кваліфікаційні</a:t>
            </a:r>
            <a:r>
              <a:rPr lang="uk-UA" dirty="0" smtClean="0"/>
              <a:t> диференціації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 smtClean="0"/>
              <a:t>Відповідність науково-методичної проблеми,над якою працює вчитель,  науково-методичній проблемі, над якою працює школа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uk-UA" sz="24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83152" cy="660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tx2"/>
                </a:solidFill>
              </a:rPr>
              <a:t>Рекомендована </a:t>
            </a:r>
            <a:r>
              <a:rPr lang="ru-RU" sz="2000" dirty="0" err="1">
                <a:solidFill>
                  <a:schemeClr val="tx2"/>
                </a:solidFill>
              </a:rPr>
              <a:t>література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000" dirty="0" err="1">
                <a:solidFill>
                  <a:schemeClr val="tx2"/>
                </a:solidFill>
              </a:rPr>
              <a:t>щодо</a:t>
            </a:r>
            <a:r>
              <a:rPr lang="ru-RU" sz="2000" dirty="0">
                <a:solidFill>
                  <a:schemeClr val="tx2"/>
                </a:solidFill>
              </a:rPr>
              <a:t> організації </a:t>
            </a:r>
            <a:r>
              <a:rPr lang="ru-RU" sz="2000" dirty="0" err="1">
                <a:solidFill>
                  <a:schemeClr val="tx2"/>
                </a:solidFill>
              </a:rPr>
              <a:t>самоосвітньої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діяльності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вчителів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endParaRPr lang="uk-UA" sz="20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7850188" cy="5475288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err="1" smtClean="0"/>
              <a:t>Квардіціус</a:t>
            </a:r>
            <a:r>
              <a:rPr lang="uk-UA" sz="1600" dirty="0" smtClean="0"/>
              <a:t> Л.В. Професійна самоосвіта вчителя. «Управління школою», № 13,2006 </a:t>
            </a:r>
            <a:r>
              <a:rPr lang="uk-UA" sz="1600" dirty="0"/>
              <a:t>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Ткаченко Т. Робота з педагогічними кадрами. «Управління школою», № 4 , 2006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err="1" smtClean="0"/>
              <a:t>Тевлін</a:t>
            </a:r>
            <a:r>
              <a:rPr lang="uk-UA" sz="1600" dirty="0" smtClean="0"/>
              <a:t> </a:t>
            </a:r>
            <a:r>
              <a:rPr lang="uk-UA" sz="1600" dirty="0"/>
              <a:t>Б.Л. Професійна підготовка вчителів. Харків « Основа », 2006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Григора </a:t>
            </a:r>
            <a:r>
              <a:rPr lang="uk-UA" sz="1600" dirty="0"/>
              <a:t>В.В. Робота з педагогічними кадрами. Харків « Основа », 2006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Скорик </a:t>
            </a:r>
            <a:r>
              <a:rPr lang="uk-UA" sz="1600" dirty="0"/>
              <a:t>Т. Вивчення мотивації творчої педагогічної діяльності. «Управління школою».,№ 10-12, 2006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Радченко </a:t>
            </a:r>
            <a:r>
              <a:rPr lang="uk-UA" sz="1600" dirty="0"/>
              <a:t>А.Є. Організація самоосвітньої діяльності вчителів на моніторинговій підставі. «Управління школою», № 26-28, 2005 р</a:t>
            </a:r>
            <a:r>
              <a:rPr lang="uk-UA" sz="1600" dirty="0" smtClean="0"/>
              <a:t>.</a:t>
            </a:r>
            <a:endParaRPr lang="uk-UA" sz="16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err="1" smtClean="0"/>
              <a:t>Кир’янова</a:t>
            </a:r>
            <a:r>
              <a:rPr lang="uk-UA" sz="1600" dirty="0" smtClean="0"/>
              <a:t> </a:t>
            </a:r>
            <a:r>
              <a:rPr lang="uk-UA" sz="1600" dirty="0"/>
              <a:t>І.В. Організація методичної роботи в школі. « Управління школою</a:t>
            </a:r>
            <a:r>
              <a:rPr lang="uk-UA" sz="1600" dirty="0" smtClean="0"/>
              <a:t>»,  </a:t>
            </a:r>
            <a:r>
              <a:rPr lang="uk-UA" sz="1600" dirty="0"/>
              <a:t>№ 11, 2004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err="1" smtClean="0"/>
              <a:t>Масликова</a:t>
            </a:r>
            <a:r>
              <a:rPr lang="uk-UA" sz="1600" dirty="0" smtClean="0"/>
              <a:t> </a:t>
            </a:r>
            <a:r>
              <a:rPr lang="uk-UA" sz="1600" dirty="0"/>
              <a:t>І. Модель педагогічного керівництва самоосвітньою діяльністю педагогів у системі методичного менеджменту. « Управління школою », №11, </a:t>
            </a:r>
            <a:r>
              <a:rPr lang="uk-UA" sz="1600" dirty="0" smtClean="0"/>
              <a:t> </a:t>
            </a:r>
            <a:r>
              <a:rPr lang="uk-UA" sz="1600" dirty="0"/>
              <a:t>2004 р.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 </a:t>
            </a:r>
            <a:r>
              <a:rPr lang="uk-UA" sz="1600" dirty="0" err="1"/>
              <a:t>Мануйленко</a:t>
            </a:r>
            <a:r>
              <a:rPr lang="uk-UA" sz="1600" dirty="0"/>
              <a:t> С.В. Організація методичної роботи у школі. Карта підвищення кваліфікації та самоосвіти вчителів. « Управління школою », № 1, 2005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sz="1600" dirty="0" smtClean="0"/>
              <a:t>Радченко </a:t>
            </a:r>
            <a:r>
              <a:rPr lang="uk-UA" sz="1600" dirty="0"/>
              <a:t>А.Є. Моніторинг професійної педагогічної компетентності вчителя.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1600" dirty="0" smtClean="0"/>
              <a:t>   </a:t>
            </a:r>
            <a:r>
              <a:rPr lang="uk-UA" sz="1600" dirty="0"/>
              <a:t>« Управління школою», № 35-36, 2005 р.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2390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 smtClean="0">
                <a:solidFill>
                  <a:schemeClr val="tx2"/>
                </a:solidFill>
              </a:rPr>
              <a:t>Актуальність питання самоосвіти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196975"/>
            <a:ext cx="7921625" cy="525938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1.  </a:t>
            </a:r>
            <a:r>
              <a:rPr lang="ru-RU" dirty="0" smtClean="0"/>
              <a:t>Удосконалення рівня професійної компетентності – один з основних напрямків реформування системи освіти. Сучасна педагогіка </a:t>
            </a:r>
            <a:r>
              <a:rPr lang="ru-RU" dirty="0"/>
              <a:t>має </a:t>
            </a:r>
            <a:r>
              <a:rPr lang="ru-RU" dirty="0" smtClean="0"/>
              <a:t>потребу </a:t>
            </a:r>
            <a:r>
              <a:rPr lang="ru-RU" dirty="0"/>
              <a:t>у </a:t>
            </a:r>
            <a:r>
              <a:rPr lang="ru-RU" dirty="0" smtClean="0"/>
              <a:t>висококваліфікованих </a:t>
            </a:r>
            <a:r>
              <a:rPr lang="ru-RU" dirty="0"/>
              <a:t>спеціалістах, які здатні творчо </a:t>
            </a:r>
            <a:r>
              <a:rPr lang="ru-RU" dirty="0" smtClean="0"/>
              <a:t>підходити </a:t>
            </a:r>
            <a:r>
              <a:rPr lang="ru-RU" dirty="0"/>
              <a:t>до організації навчально-виховного процесу та досягати високих якісних результатів</a:t>
            </a:r>
            <a:r>
              <a:rPr lang="ru-RU" dirty="0" smtClean="0"/>
              <a:t>. </a:t>
            </a:r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Саме  зростання фахового рівня кожного педагога окремо  і всього педагогічного колективу в цілому є  однією  з найважливіших  умов  забезпечення ефективного функціонування  освітнього  закладу</a:t>
            </a:r>
          </a:p>
          <a:p>
            <a:pPr marL="457200" indent="-457200" algn="just" fontAlgn="auto">
              <a:spcAft>
                <a:spcPts val="0"/>
              </a:spcAft>
              <a:buFont typeface="Wingdings 2"/>
              <a:buAutoNum type="arabicPeriod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239000" cy="1152128"/>
          </a:xfr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0" i="1" dirty="0" err="1"/>
              <a:t>Головні</a:t>
            </a:r>
            <a:r>
              <a:rPr lang="ru-RU" sz="2400" b="0" i="1" dirty="0"/>
              <a:t> нормативно-</a:t>
            </a:r>
            <a:r>
              <a:rPr lang="ru-RU" sz="2400" b="0" i="1" dirty="0" err="1"/>
              <a:t>правові</a:t>
            </a:r>
            <a:r>
              <a:rPr lang="ru-RU" sz="2400" b="0" i="1" dirty="0"/>
              <a:t> </a:t>
            </a:r>
            <a:r>
              <a:rPr lang="ru-RU" sz="2400" b="0" i="1" dirty="0" err="1"/>
              <a:t>документи</a:t>
            </a:r>
            <a:r>
              <a:rPr lang="ru-RU" sz="2400" b="0" i="1" dirty="0"/>
              <a:t> </a:t>
            </a:r>
            <a:r>
              <a:rPr lang="ru-RU" sz="2400" b="0" i="1" dirty="0" err="1"/>
              <a:t>Міністерства</a:t>
            </a:r>
            <a:r>
              <a:rPr lang="ru-RU" sz="2400" b="0" i="1" dirty="0"/>
              <a:t> освіти і науки </a:t>
            </a:r>
            <a:r>
              <a:rPr lang="ru-RU" sz="2400" b="0" i="1" dirty="0" err="1"/>
              <a:t>України</a:t>
            </a:r>
            <a:r>
              <a:rPr lang="ru-RU" sz="2400" b="0" i="1" dirty="0"/>
              <a:t> </a:t>
            </a:r>
            <a:r>
              <a:rPr lang="ru-RU" sz="2400" b="0" i="1" dirty="0" err="1"/>
              <a:t>свідчать</a:t>
            </a:r>
            <a:r>
              <a:rPr lang="ru-RU" sz="2400" b="0" i="1" dirty="0"/>
              <a:t>:</a:t>
            </a:r>
            <a:endParaRPr lang="ru-RU" sz="2400" b="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349500"/>
            <a:ext cx="7632700" cy="3959225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 	</a:t>
            </a:r>
            <a:r>
              <a:rPr lang="ru-RU" sz="2400" dirty="0"/>
              <a:t>« </a:t>
            </a:r>
            <a:r>
              <a:rPr lang="ru-RU" sz="2400" b="1" dirty="0" err="1"/>
              <a:t>Педагогічні</a:t>
            </a:r>
            <a:r>
              <a:rPr lang="ru-RU" sz="2400" b="1" dirty="0"/>
              <a:t> та </a:t>
            </a:r>
            <a:r>
              <a:rPr lang="ru-RU" sz="2400" b="1" dirty="0" err="1"/>
              <a:t>науково-педагогічні</a:t>
            </a:r>
            <a:r>
              <a:rPr lang="ru-RU" sz="2400" b="1" dirty="0"/>
              <a:t> </a:t>
            </a:r>
            <a:r>
              <a:rPr lang="ru-RU" sz="2400" b="1" dirty="0" err="1"/>
              <a:t>працівники</a:t>
            </a:r>
            <a:r>
              <a:rPr lang="ru-RU" sz="2400" b="1" dirty="0"/>
              <a:t> </a:t>
            </a:r>
            <a:r>
              <a:rPr lang="ru-RU" sz="2400" b="1" dirty="0" err="1"/>
              <a:t>зобов’язані</a:t>
            </a:r>
            <a:r>
              <a:rPr lang="ru-RU" sz="2400" b="1" dirty="0"/>
              <a:t> </a:t>
            </a:r>
            <a:r>
              <a:rPr lang="ru-RU" sz="2400" b="1" dirty="0" err="1"/>
              <a:t>постійно</a:t>
            </a:r>
            <a:r>
              <a:rPr lang="ru-RU" sz="2400" b="1" dirty="0"/>
              <a:t> </a:t>
            </a:r>
            <a:r>
              <a:rPr lang="ru-RU" sz="2400" b="1" dirty="0" err="1"/>
              <a:t>підвищувати</a:t>
            </a:r>
            <a:r>
              <a:rPr lang="ru-RU" sz="2400" b="1" dirty="0"/>
              <a:t> </a:t>
            </a:r>
            <a:r>
              <a:rPr lang="ru-RU" sz="2400" b="1" dirty="0" err="1"/>
              <a:t>професійний</a:t>
            </a:r>
            <a:r>
              <a:rPr lang="ru-RU" sz="2400" b="1" dirty="0"/>
              <a:t> </a:t>
            </a:r>
            <a:r>
              <a:rPr lang="ru-RU" sz="2400" b="1" dirty="0" err="1"/>
              <a:t>рівень</a:t>
            </a:r>
            <a:r>
              <a:rPr lang="ru-RU" sz="2400" b="1" dirty="0"/>
              <a:t>, </a:t>
            </a:r>
            <a:r>
              <a:rPr lang="ru-RU" sz="2400" b="1" dirty="0" err="1"/>
              <a:t>педагогічну</a:t>
            </a:r>
            <a:r>
              <a:rPr lang="ru-RU" sz="2400" b="1" dirty="0"/>
              <a:t> </a:t>
            </a:r>
            <a:r>
              <a:rPr lang="ru-RU" sz="2400" b="1" dirty="0" err="1"/>
              <a:t>майстерність</a:t>
            </a:r>
            <a:r>
              <a:rPr lang="ru-RU" sz="2400" b="1" dirty="0"/>
              <a:t>, </a:t>
            </a:r>
            <a:r>
              <a:rPr lang="ru-RU" sz="2400" b="1" dirty="0" err="1"/>
              <a:t>загальну</a:t>
            </a:r>
            <a:r>
              <a:rPr lang="ru-RU" sz="2400" b="1" dirty="0"/>
              <a:t> культуру».     </a:t>
            </a:r>
            <a:endParaRPr lang="ru-RU" sz="2400" b="1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/>
              <a:t>                                         </a:t>
            </a:r>
            <a:r>
              <a:rPr lang="ru-RU" sz="2200" i="1" dirty="0" smtClean="0"/>
              <a:t>Закон </a:t>
            </a:r>
            <a:r>
              <a:rPr lang="ru-RU" sz="2200" i="1" dirty="0" err="1"/>
              <a:t>України</a:t>
            </a:r>
            <a:r>
              <a:rPr lang="ru-RU" sz="2200" i="1" dirty="0"/>
              <a:t> « Про </a:t>
            </a:r>
            <a:r>
              <a:rPr lang="ru-RU" sz="2200" i="1" dirty="0" err="1"/>
              <a:t>освіту</a:t>
            </a:r>
            <a:r>
              <a:rPr lang="ru-RU" sz="2400" dirty="0"/>
              <a:t>»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/>
              <a:t>	</a:t>
            </a:r>
            <a:r>
              <a:rPr lang="ru-RU" sz="2400" b="1" dirty="0"/>
              <a:t>« </a:t>
            </a:r>
            <a:r>
              <a:rPr lang="ru-RU" sz="2400" b="1" dirty="0" err="1"/>
              <a:t>Підготовка</a:t>
            </a:r>
            <a:r>
              <a:rPr lang="ru-RU" sz="2400" b="1" dirty="0"/>
              <a:t> </a:t>
            </a:r>
            <a:r>
              <a:rPr lang="ru-RU" sz="2400" b="1" dirty="0" err="1"/>
              <a:t>педагогічних</a:t>
            </a:r>
            <a:r>
              <a:rPr lang="ru-RU" sz="2400" b="1" dirty="0"/>
              <a:t>  і </a:t>
            </a:r>
            <a:r>
              <a:rPr lang="ru-RU" sz="2400" b="1" dirty="0" err="1"/>
              <a:t>науково-педагогічних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,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</a:t>
            </a:r>
            <a:r>
              <a:rPr lang="ru-RU" sz="2400" b="1" dirty="0" err="1"/>
              <a:t>професійне</a:t>
            </a:r>
            <a:r>
              <a:rPr lang="ru-RU" sz="2400" b="1" dirty="0"/>
              <a:t> </a:t>
            </a:r>
            <a:r>
              <a:rPr lang="ru-RU" sz="2400" b="1" dirty="0" err="1"/>
              <a:t>самовдосконалення</a:t>
            </a:r>
            <a:r>
              <a:rPr lang="ru-RU" sz="2400" b="1" dirty="0"/>
              <a:t> – </a:t>
            </a:r>
            <a:r>
              <a:rPr lang="ru-RU" sz="2400" b="1" dirty="0" err="1"/>
              <a:t>важлива</a:t>
            </a:r>
            <a:r>
              <a:rPr lang="ru-RU" sz="2400" b="1" dirty="0"/>
              <a:t> </a:t>
            </a:r>
            <a:r>
              <a:rPr lang="ru-RU" sz="2400" b="1" dirty="0" err="1"/>
              <a:t>умова</a:t>
            </a:r>
            <a:r>
              <a:rPr lang="ru-RU" sz="2400" b="1" dirty="0"/>
              <a:t> </a:t>
            </a:r>
            <a:r>
              <a:rPr lang="ru-RU" sz="2400" b="1" dirty="0" err="1"/>
              <a:t>модернізації</a:t>
            </a:r>
            <a:r>
              <a:rPr lang="ru-RU" sz="2400" b="1" dirty="0"/>
              <a:t> освіти </a:t>
            </a:r>
            <a:r>
              <a:rPr lang="ru-RU" sz="2400" b="1" dirty="0" smtClean="0"/>
              <a:t>»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200" i="1" dirty="0" smtClean="0"/>
              <a:t>                        </a:t>
            </a:r>
            <a:r>
              <a:rPr lang="ru-RU" sz="2200" i="1" dirty="0" err="1" smtClean="0"/>
              <a:t>Національна</a:t>
            </a:r>
            <a:r>
              <a:rPr lang="ru-RU" sz="2200" i="1" dirty="0" smtClean="0"/>
              <a:t> </a:t>
            </a:r>
            <a:r>
              <a:rPr lang="ru-RU" sz="2200" i="1" dirty="0"/>
              <a:t>доктрина </a:t>
            </a:r>
            <a:r>
              <a:rPr lang="ru-RU" sz="2200" i="1" dirty="0" err="1"/>
              <a:t>розвитку</a:t>
            </a:r>
            <a:r>
              <a:rPr lang="ru-RU" sz="2200" i="1" dirty="0"/>
              <a:t> освіти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560840" cy="6408712"/>
          </a:xfr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 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 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3100" i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Удосконалення  професійної майстерності </a:t>
            </a: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–</a:t>
            </a:r>
            <a:br>
              <a:rPr lang="ru-RU" sz="31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це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передусім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самоосвіта,</a:t>
            </a:r>
            <a:br>
              <a:rPr lang="ru-RU" sz="31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особисті ваші зусилля,</a:t>
            </a:r>
            <a:br>
              <a:rPr lang="ru-RU" sz="31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спрямовані на підвищення власної культури праці </a:t>
            </a:r>
            <a:br>
              <a:rPr lang="ru-RU" sz="31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і в першу чергу культури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мислення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b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</a:rPr>
              <a:t>В. </a:t>
            </a:r>
            <a:r>
              <a:rPr lang="ru-RU" sz="2200" i="1" dirty="0" err="1" smtClean="0">
                <a:solidFill>
                  <a:schemeClr val="accent1">
                    <a:lumMod val="50000"/>
                  </a:schemeClr>
                </a:solidFill>
              </a:rPr>
              <a:t>Сухомлинський</a:t>
            </a: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1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Кожен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хто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вчить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має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насамперед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err="1" smtClean="0">
                <a:solidFill>
                  <a:schemeClr val="tx2">
                    <a:lumMod val="75000"/>
                  </a:schemeClr>
                </a:solidFill>
              </a:rPr>
              <a:t>навчити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самого себе»</a:t>
            </a:r>
            <a:b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1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i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</a:t>
            </a:r>
            <a:r>
              <a:rPr lang="ru-RU" sz="2200" i="1" dirty="0" err="1" smtClean="0">
                <a:solidFill>
                  <a:schemeClr val="tx2">
                    <a:lumMod val="50000"/>
                  </a:schemeClr>
                </a:solidFill>
              </a:rPr>
              <a:t>святе</a:t>
            </a:r>
            <a:r>
              <a:rPr lang="ru-RU" sz="2200" i="1" dirty="0" smtClean="0">
                <a:solidFill>
                  <a:schemeClr val="tx2">
                    <a:lumMod val="50000"/>
                  </a:schemeClr>
                </a:solidFill>
              </a:rPr>
              <a:t> письмо</a:t>
            </a:r>
            <a:r>
              <a:rPr lang="ru-RU" sz="2200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200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9467850" y="6381750"/>
            <a:ext cx="73025" cy="287338"/>
          </a:xfrm>
        </p:spPr>
        <p:txBody>
          <a:bodyPr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                                    </a:t>
            </a:r>
            <a:r>
              <a:rPr lang="uk-UA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uk-UA" b="1" i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Актуальність питання самоосвіти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341438"/>
            <a:ext cx="7632700" cy="496728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 </a:t>
            </a:r>
            <a:r>
              <a:rPr lang="uk-UA" b="1" i="1" dirty="0" smtClean="0"/>
              <a:t>2.   </a:t>
            </a:r>
            <a:r>
              <a:rPr lang="uk-UA" dirty="0" smtClean="0"/>
              <a:t>На сьогодні існують різноманітні колективні та індивідуальні форми і методи підвищення професійної майстерності учителя, передусім самоосвіти: методичні об'єднання, семінари, педагогічні читання, консультації тощо, вчителі мають доступ до </a:t>
            </a:r>
            <a:r>
              <a:rPr lang="uk-UA" dirty="0" err="1" smtClean="0"/>
              <a:t>інтернету</a:t>
            </a:r>
            <a:r>
              <a:rPr lang="uk-UA" dirty="0" smtClean="0"/>
              <a:t>…</a:t>
            </a:r>
            <a:r>
              <a:rPr lang="en-US" dirty="0" smtClean="0"/>
              <a:t> </a:t>
            </a:r>
            <a:r>
              <a:rPr lang="uk-UA" dirty="0" smtClean="0"/>
              <a:t>Все це приводить до випадкового механічного набору, послаблення цілісності і  єдності…  І тому напрошується висновок про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</a:t>
            </a:r>
            <a:r>
              <a:rPr lang="uk-UA" b="1" i="1" dirty="0" smtClean="0"/>
              <a:t>необхідність </a:t>
            </a:r>
            <a:r>
              <a:rPr lang="uk-UA" b="1" i="1" dirty="0" err="1" smtClean="0"/>
              <a:t>обгрутованого</a:t>
            </a:r>
            <a:r>
              <a:rPr lang="uk-UA" b="1" i="1" dirty="0" smtClean="0"/>
              <a:t> та організаційного управління самоосвітою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/>
                </a:solidFill>
              </a:rPr>
              <a:t>Актуальність питання самоосвіти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7239000" cy="5187950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</a:t>
            </a:r>
            <a:r>
              <a:rPr lang="uk-UA" b="1" i="1" dirty="0" smtClean="0"/>
              <a:t> 3.      </a:t>
            </a:r>
            <a:r>
              <a:rPr lang="uk-UA" dirty="0" smtClean="0"/>
              <a:t>З деякого часу    в  управлінні роботою з педагогічними </a:t>
            </a:r>
            <a:r>
              <a:rPr lang="uk-UA" dirty="0"/>
              <a:t>кадрами втручання керівників </a:t>
            </a:r>
            <a:r>
              <a:rPr lang="uk-UA" dirty="0" smtClean="0"/>
              <a:t>школи у процес підвищення професійної майстерності вчителя стало вважатися негативним, неетичним - все віддано на розуміння вчителя. Але, як показує досвід, самоосвітня робота вчителя в сучасних умовах – </a:t>
            </a:r>
            <a:r>
              <a:rPr lang="uk-UA" dirty="0" err="1" smtClean="0"/>
              <a:t>умовах</a:t>
            </a:r>
            <a:r>
              <a:rPr lang="uk-UA" dirty="0" smtClean="0"/>
              <a:t>  різноманітних інновацій, чи не найбільше потребує управління. Отже, ще один висновок: 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/>
              <a:t>думка про те, що самоосвіта – це неконтрольований, </a:t>
            </a:r>
            <a:r>
              <a:rPr lang="uk-UA" b="1" dirty="0" err="1" smtClean="0"/>
              <a:t>непланований</a:t>
            </a:r>
            <a:r>
              <a:rPr lang="uk-UA" b="1" dirty="0" smtClean="0"/>
              <a:t> процес, є помилкою.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560840" cy="3168352"/>
          </a:xfr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Самоосвіта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: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зміст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форми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методи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етапи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основні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4800" i="1" dirty="0" err="1" smtClean="0">
                <a:solidFill>
                  <a:schemeClr val="bg2">
                    <a:lumMod val="25000"/>
                  </a:schemeClr>
                </a:solidFill>
              </a:rPr>
              <a:t>компоненти</a:t>
            </a:r>
            <a:endParaRPr lang="uk-UA" sz="48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2138" y="4868863"/>
            <a:ext cx="5543550" cy="936625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</a:t>
            </a:r>
            <a:r>
              <a:rPr lang="ru-RU" sz="2600" b="1" dirty="0" err="1"/>
              <a:t>Н</a:t>
            </a:r>
            <a:r>
              <a:rPr lang="ru-RU" sz="2600" b="1" dirty="0" err="1" smtClean="0"/>
              <a:t>арада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заступників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директорів</a:t>
            </a:r>
            <a:r>
              <a:rPr lang="ru-RU" sz="2600" b="1" dirty="0" smtClean="0"/>
              <a:t> з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/>
              <a:t> </a:t>
            </a:r>
            <a:r>
              <a:rPr lang="ru-RU" sz="2600" b="1" dirty="0" smtClean="0"/>
              <a:t>     </a:t>
            </a:r>
            <a:r>
              <a:rPr lang="ru-RU" sz="2600" b="1" dirty="0" err="1" smtClean="0"/>
              <a:t>навчально-виховної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роботи</a:t>
            </a:r>
            <a:r>
              <a:rPr lang="ru-RU" sz="2600" b="1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600" b="1" i="1" dirty="0"/>
              <a:t> </a:t>
            </a:r>
            <a:r>
              <a:rPr lang="ru-RU" sz="2600" b="1" i="1" dirty="0" smtClean="0"/>
              <a:t>                              </a:t>
            </a:r>
            <a:r>
              <a:rPr lang="ru-RU" b="1" i="1" dirty="0" smtClean="0"/>
              <a:t>2012 </a:t>
            </a:r>
            <a:r>
              <a:rPr lang="ru-RU" b="1" i="1" dirty="0" err="1" smtClean="0"/>
              <a:t>рік</a:t>
            </a:r>
            <a:r>
              <a:rPr lang="ru-RU" b="1" i="1" dirty="0" smtClean="0"/>
              <a:t> </a:t>
            </a:r>
            <a:endParaRPr lang="uk-UA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1363</Words>
  <Application>Microsoft Office PowerPoint</Application>
  <PresentationFormat>Экран (4:3)</PresentationFormat>
  <Paragraphs>230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39</vt:i4>
      </vt:variant>
    </vt:vector>
  </HeadingPairs>
  <TitlesOfParts>
    <vt:vector size="50" baseType="lpstr">
      <vt:lpstr>Trebuchet MS</vt:lpstr>
      <vt:lpstr>Arial</vt:lpstr>
      <vt:lpstr>Wingdings 2</vt:lpstr>
      <vt:lpstr>Wingdings</vt:lpstr>
      <vt:lpstr>Calibri</vt:lpstr>
      <vt:lpstr>Times New Roman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Управління самоосвітою як засіб підвищення професійної компетентності учителя</dc:title>
  <dc:creator>User</dc:creator>
  <cp:lastModifiedBy>Default</cp:lastModifiedBy>
  <cp:revision>100</cp:revision>
  <dcterms:created xsi:type="dcterms:W3CDTF">2012-10-11T05:27:36Z</dcterms:created>
  <dcterms:modified xsi:type="dcterms:W3CDTF">2014-08-25T17:37:26Z</dcterms:modified>
</cp:coreProperties>
</file>