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0" r:id="rId1"/>
  </p:sldMasterIdLst>
  <p:notesMasterIdLst>
    <p:notesMasterId r:id="rId18"/>
  </p:notesMasterIdLst>
  <p:handoutMasterIdLst>
    <p:handoutMasterId r:id="rId19"/>
  </p:handoutMasterIdLst>
  <p:sldIdLst>
    <p:sldId id="257" r:id="rId2"/>
    <p:sldId id="270" r:id="rId3"/>
    <p:sldId id="330" r:id="rId4"/>
    <p:sldId id="331" r:id="rId5"/>
    <p:sldId id="332" r:id="rId6"/>
    <p:sldId id="333" r:id="rId7"/>
    <p:sldId id="334" r:id="rId8"/>
    <p:sldId id="260" r:id="rId9"/>
    <p:sldId id="340" r:id="rId10"/>
    <p:sldId id="261" r:id="rId11"/>
    <p:sldId id="263" r:id="rId12"/>
    <p:sldId id="341" r:id="rId13"/>
    <p:sldId id="265" r:id="rId14"/>
    <p:sldId id="267" r:id="rId15"/>
    <p:sldId id="342" r:id="rId16"/>
    <p:sldId id="343" r:id="rId17"/>
  </p:sldIdLst>
  <p:sldSz cx="9144000" cy="6858000" type="screen4x3"/>
  <p:notesSz cx="9921875" cy="67913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60" autoAdjust="0"/>
  </p:normalViewPr>
  <p:slideViewPr>
    <p:cSldViewPr>
      <p:cViewPr>
        <p:scale>
          <a:sx n="71" d="100"/>
          <a:sy n="71" d="100"/>
        </p:scale>
        <p:origin x="-450" y="9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4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895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19750" y="0"/>
            <a:ext cx="4300538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BB88AEB7-E050-46E5-B404-554BFF1B4D75}" type="datetimeFigureOut">
              <a:rPr lang="ru-RU"/>
              <a:pPr>
                <a:defRPr/>
              </a:pPr>
              <a:t>02.12.2014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0013"/>
            <a:ext cx="429895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19750" y="6450013"/>
            <a:ext cx="4300538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730DE57C-CCE7-43F1-8554-D40D594CBCC1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35932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895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19750" y="0"/>
            <a:ext cx="4300538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85A08C92-F09E-457F-B7A4-30E6969145A7}" type="datetimeFigureOut">
              <a:rPr lang="ru-RU"/>
              <a:pPr>
                <a:defRPr/>
              </a:pPr>
              <a:t>02.12.2014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4075" cy="2546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188" y="3225800"/>
            <a:ext cx="7937500" cy="30559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0013"/>
            <a:ext cx="429895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19750" y="6450013"/>
            <a:ext cx="4300538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82236A29-70E0-4837-8943-A7C19395F08D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046324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16" name="Місце для дати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Місце для нижнього колонтитула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Місце для номера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A785D889-152F-44D1-9311-7A33D6E42016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5D889-152F-44D1-9311-7A33D6E42016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5D889-152F-44D1-9311-7A33D6E42016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7924800" cy="2133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3886200"/>
            <a:ext cx="7924800" cy="2133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F2551-CB80-460A-A4AB-206A076494E5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7" name="Місце для вмісту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5" name="Місце для дати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Місце для номера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A785D889-152F-44D1-9311-7A33D6E42016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Місце для тексту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9" name="Місце для дати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Місце для нижнього колонтитула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Місце для номера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5D889-152F-44D1-9311-7A33D6E42016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4" name="Місце для вмісту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3" name="Місце для вмісту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1" name="Місце для дати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Місце для нижнього колонтитула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" name="Місце для номера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5D889-152F-44D1-9311-7A33D6E42016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25" name="Місце для тексту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8" name="Місце для вмісту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>
              <a:defRPr/>
            </a:pPr>
            <a:fld id="{A785D889-152F-44D1-9311-7A33D6E42016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11" name="Пряма сполучна ліні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2" name="Місце для дати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1" name="Місце для нижнього колонтитула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5D889-152F-44D1-9311-7A33D6E42016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4" name="Місце для нижнього колонтитула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5D889-152F-44D1-9311-7A33D6E42016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 сполучна ліні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6" name="Місце для тексту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4" name="Місце для вмісту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5" name="Місце для дати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Місце для нижнього колонтитула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5D889-152F-44D1-9311-7A33D6E42016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Місце для зображення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" name="Місце для номера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5D889-152F-44D1-9311-7A33D6E42016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6" name="Місце для тексту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Місце для тексту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1" name="Місце для дати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Місце для нижнього колонтитула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785D889-152F-44D1-9311-7A33D6E42016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10" name="Місце для заголовка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 сполучна ліні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  <p:sldLayoutId id="2147483882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828800"/>
            <a:ext cx="8763000" cy="3276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tabLst>
                <a:tab pos="7894638" algn="l"/>
              </a:tabLst>
              <a:defRPr/>
            </a:pPr>
            <a:r>
              <a:rPr lang="uk-UA" sz="4000" b="1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</a:rPr>
              <a:t>          </a:t>
            </a:r>
            <a:br>
              <a:rPr lang="uk-UA" sz="4000" b="1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</a:rPr>
            </a:br>
            <a:r>
              <a:rPr lang="uk-UA" sz="4000" b="1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</a:rPr>
              <a:t/>
            </a:r>
            <a:br>
              <a:rPr lang="uk-UA" sz="4000" b="1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</a:rPr>
            </a:br>
            <a:r>
              <a:rPr lang="uk-UA" sz="4000" b="1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</a:rPr>
              <a:t/>
            </a:r>
            <a:br>
              <a:rPr lang="uk-UA" sz="4000" b="1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</a:rPr>
            </a:br>
            <a:r>
              <a:rPr lang="uk-UA" sz="4000" b="1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</a:rPr>
              <a:t/>
            </a:r>
            <a:br>
              <a:rPr lang="uk-UA" sz="4000" b="1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</a:rPr>
            </a:br>
            <a:r>
              <a:rPr lang="uk-UA" sz="4000" b="1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</a:rPr>
              <a:t/>
            </a:r>
            <a:br>
              <a:rPr lang="uk-UA" sz="4000" b="1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</a:rPr>
            </a:br>
            <a:r>
              <a:rPr lang="uk-UA" sz="4000" b="1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</a:rPr>
              <a:t/>
            </a:r>
            <a:br>
              <a:rPr lang="uk-UA" sz="4000" b="1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</a:rPr>
            </a:br>
            <a:r>
              <a:rPr lang="uk-UA" sz="4000" b="1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</a:rPr>
              <a:t>         </a:t>
            </a:r>
            <a:br>
              <a:rPr lang="uk-UA" sz="4000" b="1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</a:rPr>
            </a:br>
            <a:r>
              <a:rPr lang="uk-UA" sz="4000" b="1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</a:rPr>
              <a:t/>
            </a:r>
            <a:br>
              <a:rPr lang="uk-UA" sz="4000" b="1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</a:rPr>
            </a:br>
            <a:r>
              <a:rPr lang="uk-UA" sz="4000" b="1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</a:rPr>
              <a:t/>
            </a:r>
            <a:br>
              <a:rPr lang="uk-UA" sz="4000" b="1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</a:rPr>
            </a:br>
            <a:r>
              <a:rPr lang="uk-UA" sz="4000" b="1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</a:rPr>
              <a:t/>
            </a:r>
            <a:br>
              <a:rPr lang="uk-UA" sz="4000" b="1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</a:rPr>
            </a:br>
            <a:r>
              <a:rPr lang="uk-UA" sz="4000" b="1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</a:rPr>
              <a:t> </a:t>
            </a:r>
            <a:br>
              <a:rPr lang="uk-UA" sz="4000" b="1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</a:rPr>
            </a:br>
            <a:r>
              <a:rPr lang="uk-UA" sz="4000" b="1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</a:rPr>
              <a:t/>
            </a:r>
            <a:br>
              <a:rPr lang="uk-UA" sz="4000" b="1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</a:rPr>
            </a:br>
            <a:r>
              <a:rPr lang="uk-UA" sz="4000" b="1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</a:rPr>
              <a:t>          </a:t>
            </a:r>
            <a:r>
              <a:rPr lang="uk-UA" b="1" smtClean="0">
                <a:solidFill>
                  <a:schemeClr val="bg2"/>
                </a:solidFill>
              </a:rPr>
              <a:t/>
            </a:r>
            <a:br>
              <a:rPr lang="uk-UA" b="1" smtClean="0">
                <a:solidFill>
                  <a:schemeClr val="bg2"/>
                </a:solidFill>
              </a:rPr>
            </a:br>
            <a:r>
              <a:rPr lang="uk-UA" sz="4000" b="1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</a:rPr>
              <a:t/>
            </a:r>
            <a:br>
              <a:rPr lang="uk-UA" sz="4000" b="1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</a:rPr>
            </a:br>
            <a:r>
              <a:rPr lang="uk-UA" sz="4000" b="1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</a:rPr>
              <a:t/>
            </a:r>
            <a:br>
              <a:rPr lang="uk-UA" sz="4000" b="1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</a:rPr>
            </a:br>
            <a:endParaRPr lang="ru-RU" sz="4000" b="1" smtClean="0">
              <a:solidFill>
                <a:schemeClr val="tx2">
                  <a:satMod val="13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09600"/>
            <a:ext cx="8153400" cy="5867400"/>
          </a:xfrm>
        </p:spPr>
        <p:txBody>
          <a:bodyPr/>
          <a:lstStyle/>
          <a:p>
            <a:pPr algn="ctr"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endParaRPr lang="uk-UA" sz="4400" b="1" dirty="0" smtClean="0">
              <a:solidFill>
                <a:schemeClr val="bg2"/>
              </a:solidFill>
              <a:latin typeface="Bookman Old Style" pitchFamily="18" charset="0"/>
            </a:endParaRPr>
          </a:p>
          <a:p>
            <a:pPr algn="ctr"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endParaRPr lang="uk-UA" sz="4400" b="1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pPr algn="ctr"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uk-UA" sz="3600" b="1" dirty="0" smtClean="0">
                <a:solidFill>
                  <a:schemeClr val="tx1"/>
                </a:solidFill>
                <a:latin typeface="Bookman Old Style" pitchFamily="18" charset="0"/>
              </a:rPr>
              <a:t>Методичні рекомендації щодо проведення атестації </a:t>
            </a:r>
          </a:p>
          <a:p>
            <a:pPr algn="ctr"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uk-UA" sz="3600" b="1" dirty="0" smtClean="0">
                <a:solidFill>
                  <a:schemeClr val="tx1"/>
                </a:solidFill>
                <a:latin typeface="Bookman Old Style" pitchFamily="18" charset="0"/>
              </a:rPr>
              <a:t>у 2014-2015 </a:t>
            </a:r>
            <a:r>
              <a:rPr lang="uk-UA" sz="3600" b="1" dirty="0" err="1" smtClean="0">
                <a:solidFill>
                  <a:schemeClr val="tx1"/>
                </a:solidFill>
                <a:latin typeface="Bookman Old Style" pitchFamily="18" charset="0"/>
              </a:rPr>
              <a:t>н.р</a:t>
            </a:r>
            <a:r>
              <a:rPr lang="uk-UA" sz="3600" b="1" dirty="0" smtClean="0">
                <a:solidFill>
                  <a:schemeClr val="tx1"/>
                </a:solidFill>
                <a:latin typeface="Bookman Old Style" pitchFamily="18" charset="0"/>
              </a:rPr>
              <a:t>.</a:t>
            </a:r>
          </a:p>
          <a:p>
            <a:pPr algn="r">
              <a:lnSpc>
                <a:spcPct val="90000"/>
              </a:lnSpc>
              <a:buFont typeface="Wingdings" pitchFamily="2" charset="2"/>
              <a:buNone/>
            </a:pPr>
            <a:endParaRPr lang="uk-UA" sz="2400" dirty="0" smtClean="0">
              <a:latin typeface="Bookman Old Style" pitchFamily="18" charset="0"/>
            </a:endParaRPr>
          </a:p>
          <a:p>
            <a:pPr algn="r">
              <a:lnSpc>
                <a:spcPct val="90000"/>
              </a:lnSpc>
              <a:buFont typeface="Wingdings" pitchFamily="2" charset="2"/>
              <a:buNone/>
            </a:pPr>
            <a:endParaRPr lang="uk-UA" sz="2400" dirty="0">
              <a:latin typeface="Bookman Old Style" pitchFamily="18" charset="0"/>
            </a:endParaRPr>
          </a:p>
          <a:p>
            <a:pPr algn="r">
              <a:lnSpc>
                <a:spcPct val="90000"/>
              </a:lnSpc>
              <a:buFont typeface="Wingdings" pitchFamily="2" charset="2"/>
              <a:buNone/>
            </a:pPr>
            <a:endParaRPr lang="uk-UA" sz="2400" dirty="0" smtClean="0">
              <a:latin typeface="Bookman Old Style" pitchFamily="18" charset="0"/>
            </a:endParaRPr>
          </a:p>
          <a:p>
            <a:pPr algn="r">
              <a:lnSpc>
                <a:spcPct val="90000"/>
              </a:lnSpc>
              <a:buFont typeface="Wingdings" pitchFamily="2" charset="2"/>
              <a:buNone/>
            </a:pPr>
            <a:endParaRPr lang="uk-UA" sz="2400" dirty="0">
              <a:latin typeface="Bookman Old Style" pitchFamily="18" charset="0"/>
            </a:endParaRPr>
          </a:p>
          <a:p>
            <a:pPr algn="r">
              <a:lnSpc>
                <a:spcPct val="90000"/>
              </a:lnSpc>
              <a:buFont typeface="Wingdings" pitchFamily="2" charset="2"/>
              <a:buNone/>
            </a:pPr>
            <a:endParaRPr lang="ru-RU" sz="2400" dirty="0" smtClean="0">
              <a:latin typeface="Bookman Old Style" pitchFamily="18" charset="0"/>
            </a:endParaRPr>
          </a:p>
          <a:p>
            <a:pPr algn="r">
              <a:lnSpc>
                <a:spcPct val="90000"/>
              </a:lnSpc>
              <a:buFont typeface="Wingdings" pitchFamily="2" charset="2"/>
              <a:buNone/>
            </a:pPr>
            <a:endParaRPr lang="ru-RU" sz="2400" dirty="0">
              <a:latin typeface="Bookman Old Style" pitchFamily="18" charset="0"/>
            </a:endParaRPr>
          </a:p>
          <a:p>
            <a:pPr algn="r">
              <a:lnSpc>
                <a:spcPct val="90000"/>
              </a:lnSpc>
              <a:buFont typeface="Wingdings" pitchFamily="2" charset="2"/>
              <a:buNone/>
            </a:pPr>
            <a:endParaRPr lang="ru-RU" sz="2400" dirty="0" smtClean="0">
              <a:latin typeface="Bookman Old Style" pitchFamily="18" charset="0"/>
            </a:endParaRPr>
          </a:p>
          <a:p>
            <a:pPr algn="r">
              <a:lnSpc>
                <a:spcPct val="90000"/>
              </a:lnSpc>
              <a:buFont typeface="Wingdings" pitchFamily="2" charset="2"/>
              <a:buNone/>
            </a:pPr>
            <a:endParaRPr lang="ru-RU" sz="2400" dirty="0">
              <a:latin typeface="Bookman Old Style" pitchFamily="18" charset="0"/>
            </a:endParaRPr>
          </a:p>
          <a:p>
            <a:pPr algn="r">
              <a:lnSpc>
                <a:spcPct val="90000"/>
              </a:lnSpc>
              <a:buFont typeface="Wingdings" pitchFamily="2" charset="2"/>
              <a:buNone/>
            </a:pPr>
            <a:endParaRPr lang="ru-RU" sz="2400" dirty="0" smtClean="0">
              <a:latin typeface="Bookman Old Style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</a:rPr>
              <a:t>До 20 жовтня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447800"/>
            <a:ext cx="7791450" cy="4876800"/>
          </a:xfrm>
        </p:spPr>
        <p:txBody>
          <a:bodyPr>
            <a:normAutofit fontScale="85000" lnSpcReduction="10000"/>
          </a:bodyPr>
          <a:lstStyle/>
          <a:p>
            <a:pPr marL="365760" indent="-283464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</a:rPr>
              <a:t>Атестаційна комісія: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uk-UA" sz="2800" b="1" dirty="0" smtClean="0">
                <a:solidFill>
                  <a:srgbClr val="FF0000"/>
                </a:solidFill>
                <a:latin typeface="Times New Roman" pitchFamily="18" charset="0"/>
              </a:rPr>
              <a:t>затверджує</a:t>
            </a:r>
            <a:r>
              <a:rPr lang="uk-UA" sz="28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</a:rPr>
              <a:t>списки педагогічних працівників, які атестуються;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uk-UA" sz="2800" b="1" dirty="0" smtClean="0">
                <a:solidFill>
                  <a:srgbClr val="FF0000"/>
                </a:solidFill>
                <a:latin typeface="Times New Roman" pitchFamily="18" charset="0"/>
              </a:rPr>
              <a:t>затверджує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</a:rPr>
              <a:t> графік роботи атестаційної комісії;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</a:rPr>
              <a:t>приймає </a:t>
            </a:r>
            <a:r>
              <a:rPr lang="uk-UA" sz="2800" b="1" dirty="0" smtClean="0">
                <a:solidFill>
                  <a:srgbClr val="FF0000"/>
                </a:solidFill>
                <a:latin typeface="Times New Roman" pitchFamily="18" charset="0"/>
              </a:rPr>
              <a:t>рішення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</a:rPr>
              <a:t> щодо перенесення строку чергової атестації. </a:t>
            </a:r>
            <a:r>
              <a:rPr lang="uk-UA" sz="2800" i="1" dirty="0" smtClean="0">
                <a:solidFill>
                  <a:schemeClr val="tx1"/>
                </a:solidFill>
                <a:latin typeface="Times New Roman" pitchFamily="18" charset="0"/>
              </a:rPr>
              <a:t>(п. 3.2. «Рішення про перенесення атестації може прийматися атестаційними комісіями і в інші строки»)</a:t>
            </a:r>
          </a:p>
          <a:p>
            <a:pPr marL="365760" indent="-283464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</a:rPr>
              <a:t>	Працівники, які атестуються, ознайомлюються з графіком проведення  атестації </a:t>
            </a:r>
            <a:r>
              <a:rPr lang="uk-UA" sz="2800" b="1" dirty="0" smtClean="0">
                <a:solidFill>
                  <a:srgbClr val="FF0000"/>
                </a:solidFill>
                <a:latin typeface="Times New Roman" pitchFamily="18" charset="0"/>
              </a:rPr>
              <a:t>під підпис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</a:rPr>
              <a:t>.</a:t>
            </a:r>
          </a:p>
          <a:p>
            <a:pPr marL="365760" indent="-283464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uk-UA" sz="28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marL="365760" indent="-283464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</a:rPr>
              <a:t>Директор ЗНЗ видає </a:t>
            </a:r>
            <a:r>
              <a:rPr lang="uk-UA" sz="2800" b="1" dirty="0" smtClean="0">
                <a:solidFill>
                  <a:srgbClr val="FF0000"/>
                </a:solidFill>
                <a:latin typeface="Times New Roman" pitchFamily="18" charset="0"/>
              </a:rPr>
              <a:t>наказ</a:t>
            </a: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</a:rPr>
              <a:t>“Про атестацію педагогічних працівників ЗНЗ у 2014/2015 навчальному році”.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776287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</a:rPr>
              <a:t>до 1 березня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017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269288" cy="5105400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</a:rPr>
              <a:t>Керівник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</a:rPr>
              <a:t>навчального  або іншого закладу подає до атестаційної комісії </a:t>
            </a:r>
            <a:r>
              <a:rPr lang="uk-UA" sz="2400" b="1" i="1" dirty="0" smtClean="0">
                <a:solidFill>
                  <a:srgbClr val="FF0000"/>
                </a:solidFill>
                <a:latin typeface="Times New Roman" pitchFamily="18" charset="0"/>
              </a:rPr>
              <a:t>характеристику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</a:rPr>
              <a:t> діяльності педагогічного працівника у </a:t>
            </a:r>
            <a:r>
              <a:rPr lang="uk-UA" sz="2400" dirty="0" err="1" smtClean="0">
                <a:solidFill>
                  <a:schemeClr val="tx1"/>
                </a:solidFill>
                <a:latin typeface="Times New Roman" pitchFamily="18" charset="0"/>
              </a:rPr>
              <a:t>міжатестаційний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</a:rPr>
              <a:t> період.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uk-UA" sz="1000" b="1" i="1" dirty="0" smtClean="0">
                <a:solidFill>
                  <a:schemeClr val="tx1"/>
                </a:solidFill>
                <a:latin typeface="Times New Roman" pitchFamily="18" charset="0"/>
              </a:rPr>
              <a:t>   </a:t>
            </a:r>
          </a:p>
          <a:p>
            <a:pPr algn="just">
              <a:lnSpc>
                <a:spcPct val="80000"/>
              </a:lnSpc>
            </a:pPr>
            <a:r>
              <a:rPr lang="uk-UA" sz="2400" b="1" i="1" dirty="0" smtClean="0">
                <a:solidFill>
                  <a:schemeClr val="tx1"/>
                </a:solidFill>
                <a:latin typeface="Times New Roman" pitchFamily="18" charset="0"/>
              </a:rPr>
              <a:t>    </a:t>
            </a:r>
            <a:r>
              <a:rPr lang="uk-UA" sz="2400" b="1" i="1" dirty="0" smtClean="0">
                <a:solidFill>
                  <a:srgbClr val="FF0000"/>
                </a:solidFill>
                <a:latin typeface="Times New Roman" pitchFamily="18" charset="0"/>
              </a:rPr>
              <a:t>Характеристика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</a:rPr>
              <a:t> повинна містити оцінку виконання педагогічним працівником посадових обов’язків, відомості про його професійну підготовку, творчі та організаторські здібності, ініціативність, компетентність, організованість, морально-психологічні якості, дані про участь у роботі методичних об’єднань, інформацію про виконання рекомендацій, наданих попередньою атестаційною комісією</a:t>
            </a:r>
            <a:r>
              <a:rPr lang="uk-UA" sz="2400" b="1" i="1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</a:rPr>
              <a:t>тощо.</a:t>
            </a:r>
          </a:p>
          <a:p>
            <a:pPr algn="just">
              <a:lnSpc>
                <a:spcPct val="80000"/>
              </a:lnSpc>
            </a:pPr>
            <a:endParaRPr lang="uk-UA" sz="10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</a:rPr>
              <a:t>   Педагогічний працівник </a:t>
            </a:r>
            <a:r>
              <a:rPr lang="uk-UA" sz="2400" b="1" i="1" dirty="0" smtClean="0">
                <a:solidFill>
                  <a:srgbClr val="FF0000"/>
                </a:solidFill>
                <a:latin typeface="Times New Roman" pitchFamily="18" charset="0"/>
              </a:rPr>
              <a:t>не пізніше як за десять днів до проведення атестації</a:t>
            </a:r>
            <a:r>
              <a:rPr lang="uk-UA" sz="2400" b="1" i="1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</a:rPr>
              <a:t>ознайомлюється з характеристикою </a:t>
            </a:r>
            <a:r>
              <a:rPr lang="uk-UA" sz="2400" b="1" i="1" dirty="0" smtClean="0">
                <a:solidFill>
                  <a:srgbClr val="FF0000"/>
                </a:solidFill>
                <a:latin typeface="Times New Roman" pitchFamily="18" charset="0"/>
              </a:rPr>
              <a:t>під підпис</a:t>
            </a:r>
            <a:r>
              <a:rPr lang="uk-UA" sz="2400" dirty="0" smtClean="0">
                <a:solidFill>
                  <a:srgbClr val="FF0000"/>
                </a:solidFill>
                <a:latin typeface="Times New Roman" pitchFamily="18" charset="0"/>
              </a:rPr>
              <a:t>.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776287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</a:rPr>
              <a:t>до 15 березня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017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269288" cy="5105400"/>
          </a:xfrm>
        </p:spPr>
        <p:txBody>
          <a:bodyPr/>
          <a:lstStyle/>
          <a:p>
            <a:pPr marL="0" indent="0" algn="just">
              <a:lnSpc>
                <a:spcPct val="80000"/>
              </a:lnSpc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</a:rPr>
              <a:t>1. Атестаційна комісія 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</a:rPr>
              <a:t>вивчає педагогічну діяльність 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</a:rPr>
              <a:t>осіб, які атестуються шляхом:</a:t>
            </a:r>
          </a:p>
          <a:p>
            <a:pPr marL="0" indent="0" algn="just">
              <a:lnSpc>
                <a:spcPct val="80000"/>
              </a:lnSpc>
              <a:buNone/>
            </a:pPr>
            <a:endParaRPr lang="uk-UA" sz="24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</a:rPr>
              <a:t> відвідування уроків, позаурочних заходів;</a:t>
            </a:r>
          </a:p>
          <a:p>
            <a:pPr algn="just">
              <a:lnSpc>
                <a:spcPct val="80000"/>
              </a:lnSpc>
            </a:pP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</a:rPr>
              <a:t>ознайомлення з навчальною документацією щодо виконання </a:t>
            </a:r>
            <a:r>
              <a:rPr lang="uk-UA" sz="2400" dirty="0" err="1" smtClean="0">
                <a:solidFill>
                  <a:schemeClr val="tx1"/>
                </a:solidFill>
                <a:latin typeface="Times New Roman" pitchFamily="18" charset="0"/>
              </a:rPr>
              <a:t>педпрацівником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</a:rPr>
              <a:t> своїх посадових обов'язків:</a:t>
            </a:r>
          </a:p>
          <a:p>
            <a:pPr algn="just">
              <a:lnSpc>
                <a:spcPct val="80000"/>
              </a:lnSpc>
            </a:pPr>
            <a:r>
              <a:rPr lang="uk-UA" sz="2400" dirty="0">
                <a:solidFill>
                  <a:schemeClr val="tx1"/>
                </a:solidFill>
                <a:latin typeface="Times New Roman" pitchFamily="18" charset="0"/>
              </a:rPr>
              <a:t>у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</a:rPr>
              <a:t>часть у роботі </a:t>
            </a:r>
            <a:r>
              <a:rPr lang="uk-UA" sz="2400" dirty="0" err="1" smtClean="0">
                <a:solidFill>
                  <a:schemeClr val="tx1"/>
                </a:solidFill>
                <a:latin typeface="Times New Roman" pitchFamily="18" charset="0"/>
              </a:rPr>
              <a:t>методоб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</a:rPr>
              <a:t>’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</a:rPr>
              <a:t>єднань, фахових конкурсах тощо.</a:t>
            </a:r>
          </a:p>
          <a:p>
            <a:pPr marL="0" indent="0" algn="just">
              <a:lnSpc>
                <a:spcPct val="80000"/>
              </a:lnSpc>
              <a:buNone/>
            </a:pPr>
            <a:endParaRPr lang="uk-UA" sz="2400" dirty="0">
              <a:solidFill>
                <a:schemeClr val="tx1"/>
              </a:solidFill>
              <a:latin typeface="Times New Roman" pitchFamily="18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</a:rPr>
              <a:t>2. 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</a:rPr>
              <a:t>Наказ про підсумки 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</a:rPr>
              <a:t>(узагальнення) вивчення системи роботи </a:t>
            </a:r>
            <a:r>
              <a:rPr lang="uk-UA" sz="2400" dirty="0" err="1" smtClean="0">
                <a:solidFill>
                  <a:schemeClr val="tx1"/>
                </a:solidFill>
                <a:latin typeface="Times New Roman" pitchFamily="18" charset="0"/>
              </a:rPr>
              <a:t>педпрацівника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40752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09600"/>
            <a:ext cx="7724775" cy="10668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4000" b="1" dirty="0" smtClean="0">
                <a:solidFill>
                  <a:schemeClr val="tx1"/>
                </a:solidFill>
                <a:latin typeface="Times New Roman" pitchFamily="18" charset="0"/>
              </a:rPr>
              <a:t>Протоколи засідань атестаційної  комісії</a:t>
            </a:r>
            <a:endParaRPr lang="ru-RU" sz="4000" b="1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1202" name="Rectangle 3"/>
          <p:cNvSpPr>
            <a:spLocks noGrp="1" noChangeArrowheads="1"/>
          </p:cNvSpPr>
          <p:nvPr>
            <p:ph idx="1"/>
          </p:nvPr>
        </p:nvSpPr>
        <p:spPr>
          <a:xfrm>
            <a:off x="1295400" y="2017713"/>
            <a:ext cx="7659688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</a:rPr>
              <a:t>Засідання атестаційної комісії оформлюється </a:t>
            </a:r>
            <a:r>
              <a:rPr lang="uk-UA" sz="2400" b="1" i="1" dirty="0" smtClean="0">
                <a:solidFill>
                  <a:srgbClr val="FF0000"/>
                </a:solidFill>
                <a:latin typeface="Times New Roman" pitchFamily="18" charset="0"/>
              </a:rPr>
              <a:t>протоколом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</a:rPr>
              <a:t>, який    підписується всіма присутніми на засіданні членами атестаційної комісії. </a:t>
            </a:r>
            <a:r>
              <a:rPr lang="uk-UA" sz="2400" i="1" dirty="0" smtClean="0">
                <a:solidFill>
                  <a:schemeClr val="tx1"/>
                </a:solidFill>
                <a:latin typeface="Times New Roman" pitchFamily="18" charset="0"/>
              </a:rPr>
              <a:t>(п.3.11)</a:t>
            </a:r>
            <a:endParaRPr lang="ru-RU" sz="2400" i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uk-UA" sz="2400" b="1" i="1" dirty="0" smtClean="0">
                <a:solidFill>
                  <a:srgbClr val="FF0000"/>
                </a:solidFill>
                <a:latin typeface="Times New Roman" pitchFamily="18" charset="0"/>
              </a:rPr>
              <a:t>Рішення</a:t>
            </a:r>
            <a:r>
              <a:rPr lang="uk-UA" sz="2400" i="1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</a:rPr>
              <a:t>атестаційної комісії повідомляється педагогічному працівнику 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</a:rPr>
              <a:t>одразу після її засідання під підпис.</a:t>
            </a:r>
          </a:p>
          <a:p>
            <a:pPr>
              <a:lnSpc>
                <a:spcPct val="80000"/>
              </a:lnSpc>
            </a:pP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</a:rPr>
              <a:t>На кожного педагогічного працівника, який атестується, оформлюється атестаційний лист у двох примірниках за формою згідно з додатком, один з яких зберігається в особовій справі педагогічного працівника, а другий не пізніше трьох днів після атестації видається йому </a:t>
            </a:r>
            <a:r>
              <a:rPr lang="uk-UA" sz="2400" b="1" i="1" dirty="0" smtClean="0">
                <a:solidFill>
                  <a:srgbClr val="FF0000"/>
                </a:solidFill>
                <a:latin typeface="Times New Roman" pitchFamily="18" charset="0"/>
              </a:rPr>
              <a:t>під підпис</a:t>
            </a:r>
            <a:r>
              <a:rPr lang="uk-UA" sz="2400" i="1" dirty="0" smtClean="0">
                <a:solidFill>
                  <a:schemeClr val="tx1"/>
                </a:solidFill>
                <a:latin typeface="Times New Roman" pitchFamily="18" charset="0"/>
              </a:rPr>
              <a:t>.(п.3.15)</a:t>
            </a:r>
            <a:endParaRPr lang="ru-RU" sz="2400" i="1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7793038" cy="1462088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</a:rPr>
              <a:t>Наказ про присвоєння кваліфікаційних категорій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3250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828800"/>
            <a:ext cx="7772400" cy="36576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uk-UA" sz="2400" b="1" i="1" dirty="0" smtClean="0">
              <a:solidFill>
                <a:schemeClr val="hlink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uk-UA" sz="2400" b="1" i="1" dirty="0" smtClean="0">
                <a:solidFill>
                  <a:srgbClr val="FF0000"/>
                </a:solidFill>
                <a:latin typeface="Times New Roman" pitchFamily="18" charset="0"/>
              </a:rPr>
              <a:t>Протягом п’яти днів</a:t>
            </a:r>
            <a:r>
              <a:rPr lang="uk-UA" sz="2400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uk-UA" sz="2400" b="1" i="1" dirty="0" smtClean="0">
                <a:solidFill>
                  <a:srgbClr val="FF0000"/>
                </a:solidFill>
                <a:latin typeface="Times New Roman" pitchFamily="18" charset="0"/>
              </a:rPr>
              <a:t>після засідання атестаційної комісії</a:t>
            </a:r>
            <a:r>
              <a:rPr lang="uk-UA" sz="24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</a:rPr>
              <a:t>керівник закладу або органу управління освітою видає відповідний наказ про присвоєння кваліфікаційних категорій (встановлення тарифних розрядів), педагогічних звань.</a:t>
            </a:r>
            <a:endParaRPr lang="uk-UA" sz="2400" i="1" u="sng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uk-UA" sz="2400" b="1" i="1" dirty="0" smtClean="0">
                <a:solidFill>
                  <a:srgbClr val="FF0000"/>
                </a:solidFill>
                <a:latin typeface="Times New Roman" pitchFamily="18" charset="0"/>
              </a:rPr>
              <a:t>Наказ у триденний строк</a:t>
            </a:r>
            <a:r>
              <a:rPr lang="uk-UA" sz="2400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</a:rPr>
              <a:t>доводиться до відома педагогічного працівника під підпис та подається в бухгалтерію для нарахування заробітної плати (з дня прийняття відповідного рішення атестаційною комісією).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Прийняття рішень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Рішення приймаються </a:t>
            </a:r>
          </a:p>
          <a:p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шляхом </a:t>
            </a:r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відкритого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або </a:t>
            </a:r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таємного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голосування</a:t>
            </a:r>
          </a:p>
          <a:p>
            <a:pPr marL="0" indent="0">
              <a:buNone/>
            </a:pPr>
            <a:endParaRPr lang="uk-UA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простою більшістю 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присутніх на засіданні членів атестаційної комісії</a:t>
            </a: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17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Вимоги до кваліфікаційних категорій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uk-UA" dirty="0" smtClean="0"/>
          </a:p>
          <a:p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п. 4.3. – 4.6.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вимоги до кваліфікаційних категорій</a:t>
            </a:r>
          </a:p>
          <a:p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5.3. – 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«старший учитель»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присвоюється </a:t>
            </a:r>
            <a:r>
              <a:rPr lang="uk-UA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педпрацівникам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які досягли високого професіоналізму в роботі, систематично використовують ППД, беруть активну участь у його поширенні, надають практичну допомогу іншим </a:t>
            </a:r>
            <a:r>
              <a:rPr lang="uk-UA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педпрацівникам</a:t>
            </a:r>
            <a:endParaRPr lang="uk-UA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5.2. 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«учитель-методист»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присвоюється </a:t>
            </a:r>
            <a:r>
              <a:rPr lang="uk-UA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педпрацівника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які здійснюють науково-методичну і науково-дослідну діяльність, мають власні методичні розробки, які  пройшли апробацію  та схвалені науково-методичними установами  </a:t>
            </a:r>
          </a:p>
          <a:p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34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1371600" y="214313"/>
            <a:ext cx="7572375" cy="1157287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Нормативно-правовий супровід атестації 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>
          <a:xfrm>
            <a:off x="1066800" y="1600200"/>
            <a:ext cx="7696200" cy="4800600"/>
          </a:xfrm>
        </p:spPr>
        <p:txBody>
          <a:bodyPr>
            <a:normAutofit/>
          </a:bodyPr>
          <a:lstStyle/>
          <a:p>
            <a:pPr marL="365760" indent="-283464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Закон </a:t>
            </a:r>
            <a:r>
              <a:rPr lang="ru-RU" sz="2800" dirty="0" err="1" smtClean="0">
                <a:solidFill>
                  <a:schemeClr val="tx1"/>
                </a:solidFill>
              </a:rPr>
              <a:t>України</a:t>
            </a:r>
            <a:r>
              <a:rPr lang="ru-RU" sz="2800" dirty="0" smtClean="0">
                <a:solidFill>
                  <a:schemeClr val="tx1"/>
                </a:solidFill>
              </a:rPr>
              <a:t> «Про </a:t>
            </a:r>
            <a:r>
              <a:rPr lang="ru-RU" sz="2800" dirty="0" err="1" smtClean="0">
                <a:solidFill>
                  <a:schemeClr val="tx1"/>
                </a:solidFill>
              </a:rPr>
              <a:t>освіту</a:t>
            </a:r>
            <a:r>
              <a:rPr lang="ru-RU" sz="2800" dirty="0" smtClean="0">
                <a:solidFill>
                  <a:schemeClr val="tx1"/>
                </a:solidFill>
              </a:rPr>
              <a:t>» </a:t>
            </a:r>
          </a:p>
          <a:p>
            <a:pPr marL="365760" indent="-283464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Закон </a:t>
            </a:r>
            <a:r>
              <a:rPr lang="ru-RU" sz="2800" dirty="0" err="1" smtClean="0">
                <a:solidFill>
                  <a:schemeClr val="tx1"/>
                </a:solidFill>
              </a:rPr>
              <a:t>України</a:t>
            </a:r>
            <a:r>
              <a:rPr lang="ru-RU" sz="2800" dirty="0" smtClean="0">
                <a:solidFill>
                  <a:schemeClr val="tx1"/>
                </a:solidFill>
              </a:rPr>
              <a:t> «Про </a:t>
            </a:r>
            <a:r>
              <a:rPr lang="ru-RU" sz="2800" dirty="0" err="1" smtClean="0">
                <a:solidFill>
                  <a:schemeClr val="tx1"/>
                </a:solidFill>
              </a:rPr>
              <a:t>загальну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середню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освіту</a:t>
            </a:r>
            <a:r>
              <a:rPr lang="ru-RU" sz="2800" dirty="0" smtClean="0">
                <a:solidFill>
                  <a:schemeClr val="tx1"/>
                </a:solidFill>
              </a:rPr>
              <a:t>»</a:t>
            </a:r>
          </a:p>
          <a:p>
            <a:pPr marL="365760" indent="-283464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Закон </a:t>
            </a:r>
            <a:r>
              <a:rPr lang="ru-RU" sz="2800" dirty="0" err="1" smtClean="0">
                <a:solidFill>
                  <a:schemeClr val="tx1"/>
                </a:solidFill>
              </a:rPr>
              <a:t>України</a:t>
            </a:r>
            <a:r>
              <a:rPr lang="ru-RU" sz="2800" dirty="0" smtClean="0">
                <a:solidFill>
                  <a:schemeClr val="tx1"/>
                </a:solidFill>
              </a:rPr>
              <a:t> «Про </a:t>
            </a:r>
            <a:r>
              <a:rPr lang="ru-RU" sz="2800" dirty="0" err="1" smtClean="0">
                <a:solidFill>
                  <a:schemeClr val="tx1"/>
                </a:solidFill>
              </a:rPr>
              <a:t>дошкільну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освіту</a:t>
            </a:r>
            <a:r>
              <a:rPr lang="ru-RU" sz="2800" smtClean="0">
                <a:solidFill>
                  <a:schemeClr val="tx1"/>
                </a:solidFill>
              </a:rPr>
              <a:t>»</a:t>
            </a:r>
            <a:endParaRPr lang="ru-RU" sz="2800" dirty="0" smtClean="0">
              <a:solidFill>
                <a:schemeClr val="tx1"/>
              </a:solidFill>
            </a:endParaRPr>
          </a:p>
          <a:p>
            <a:pPr marL="365760" indent="-283464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Типове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положення</a:t>
            </a:r>
            <a:r>
              <a:rPr lang="ru-RU" sz="2800" dirty="0" smtClean="0">
                <a:solidFill>
                  <a:schemeClr val="tx1"/>
                </a:solidFill>
              </a:rPr>
              <a:t> про </a:t>
            </a:r>
            <a:r>
              <a:rPr lang="ru-RU" sz="2800" dirty="0" err="1" smtClean="0">
                <a:solidFill>
                  <a:schemeClr val="tx1"/>
                </a:solidFill>
              </a:rPr>
              <a:t>атестацію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педагогічних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працівників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</a:rPr>
              <a:t>(30.12.2010р.</a:t>
            </a:r>
            <a:r>
              <a:rPr lang="ru-RU" sz="2800" dirty="0" smtClean="0">
                <a:solidFill>
                  <a:srgbClr val="FF0000"/>
                </a:solidFill>
              </a:rPr>
              <a:t>) </a:t>
            </a:r>
            <a:r>
              <a:rPr lang="ru-RU" sz="2800" dirty="0" err="1" smtClean="0">
                <a:solidFill>
                  <a:schemeClr val="tx1"/>
                </a:solidFill>
              </a:rPr>
              <a:t>зі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змінами</a:t>
            </a:r>
            <a:r>
              <a:rPr lang="ru-RU" sz="2800" dirty="0" smtClean="0">
                <a:solidFill>
                  <a:schemeClr val="tx1"/>
                </a:solidFill>
              </a:rPr>
              <a:t> та </a:t>
            </a:r>
            <a:r>
              <a:rPr lang="ru-RU" sz="2800" dirty="0" err="1" smtClean="0">
                <a:solidFill>
                  <a:schemeClr val="tx1"/>
                </a:solidFill>
              </a:rPr>
              <a:t>доповненнями</a:t>
            </a:r>
            <a:r>
              <a:rPr lang="ru-RU" sz="2800" dirty="0" smtClean="0">
                <a:solidFill>
                  <a:schemeClr val="tx1"/>
                </a:solidFill>
              </a:rPr>
              <a:t> (наказ </a:t>
            </a:r>
            <a:r>
              <a:rPr lang="ru-RU" sz="2800" dirty="0" err="1" smtClean="0">
                <a:solidFill>
                  <a:schemeClr val="tx1"/>
                </a:solidFill>
              </a:rPr>
              <a:t>МОіНУ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від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</a:rPr>
              <a:t>20.12.2011р. № 1473</a:t>
            </a:r>
            <a:r>
              <a:rPr lang="ru-RU" sz="2800" dirty="0" smtClean="0">
                <a:solidFill>
                  <a:srgbClr val="FF0000"/>
                </a:solidFill>
              </a:rPr>
              <a:t>; </a:t>
            </a:r>
            <a:r>
              <a:rPr lang="ru-RU" sz="2800" dirty="0" smtClean="0">
                <a:solidFill>
                  <a:schemeClr val="tx1"/>
                </a:solidFill>
              </a:rPr>
              <a:t>наказ </a:t>
            </a:r>
            <a:r>
              <a:rPr lang="ru-RU" sz="2800" dirty="0" err="1" smtClean="0">
                <a:solidFill>
                  <a:schemeClr val="tx1"/>
                </a:solidFill>
              </a:rPr>
              <a:t>МОіНУ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від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</a:rPr>
              <a:t>08.08.2013р. № 1135</a:t>
            </a:r>
            <a:r>
              <a:rPr lang="ru-RU" sz="2800" dirty="0" smtClean="0">
                <a:solidFill>
                  <a:schemeClr val="tx1"/>
                </a:solidFill>
              </a:rPr>
              <a:t>)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endParaRPr lang="ru-RU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1371600" y="214313"/>
            <a:ext cx="7572375" cy="1157287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Атестаційна документація: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>
          <a:xfrm>
            <a:off x="1066800" y="1371600"/>
            <a:ext cx="7696200" cy="5029200"/>
          </a:xfrm>
        </p:spPr>
        <p:txBody>
          <a:bodyPr>
            <a:normAutofit fontScale="775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графік проведення атестації;</a:t>
            </a:r>
          </a:p>
          <a:p>
            <a:pPr marL="365760" indent="-283464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список учителів, які атестуються в черговому порядку (подання керівника чи педагогічної ради до АК)</a:t>
            </a:r>
          </a:p>
          <a:p>
            <a:pPr marL="365760" indent="-283464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заяви вчителів про проходження позачергової атестації (про перенесення чергової атестації на 1 рік);</a:t>
            </a:r>
          </a:p>
          <a:p>
            <a:pPr marL="365760" indent="-283464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накази про організацію атестації та затвердження рішень атестаційної комісії;</a:t>
            </a:r>
          </a:p>
          <a:p>
            <a:pPr marL="365760" indent="-283464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протоколи засідань атестаційної комісії;</a:t>
            </a:r>
          </a:p>
          <a:p>
            <a:pPr marL="365760" indent="-283464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клопотання, подання;</a:t>
            </a:r>
          </a:p>
          <a:p>
            <a:pPr marL="365760" indent="-283464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характеристики діяльності педпрацівників у </a:t>
            </a:r>
            <a:r>
              <a:rPr lang="uk-UA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міжатестаційний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період;</a:t>
            </a:r>
          </a:p>
          <a:p>
            <a:pPr marL="365760" indent="-283464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атестаційні листи вчителів;</a:t>
            </a:r>
          </a:p>
          <a:p>
            <a:pPr marL="365760" indent="-283464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нига видачі атестаційних листів;</a:t>
            </a:r>
          </a:p>
          <a:p>
            <a:pPr marL="365760" indent="-283464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аналітичні, звітні, моніторингові матеріали за підсумками атестації.</a:t>
            </a:r>
          </a:p>
          <a:p>
            <a:pPr marL="365760" indent="-283464" fontAlgn="auto">
              <a:spcAft>
                <a:spcPts val="0"/>
              </a:spcAft>
              <a:buFont typeface="Wingdings" pitchFamily="2" charset="2"/>
              <a:buChar char="v"/>
              <a:defRPr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16564080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1371600" y="214313"/>
            <a:ext cx="7572375" cy="1157287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Функціональні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обов’язки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членів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атестаційної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комісії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>
          <a:xfrm>
            <a:off x="1066800" y="1371600"/>
            <a:ext cx="7696200" cy="5029200"/>
          </a:xfrm>
        </p:spPr>
        <p:txBody>
          <a:bodyPr>
            <a:normAutofit/>
          </a:bodyPr>
          <a:lstStyle/>
          <a:p>
            <a:pPr marL="82296" indent="0" fontAlgn="auto">
              <a:spcAft>
                <a:spcPts val="0"/>
              </a:spcAft>
              <a:buNone/>
              <a:defRPr/>
            </a:pPr>
            <a:endParaRPr lang="uk-UA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83464" fontAlgn="auto">
              <a:spcAft>
                <a:spcPts val="0"/>
              </a:spcAft>
              <a:buFont typeface="Wingdings" pitchFamily="2" charset="2"/>
              <a:buChar char="v"/>
              <a:defRPr/>
            </a:pPr>
            <a:endParaRPr lang="ru-RU" dirty="0" smtClean="0"/>
          </a:p>
        </p:txBody>
      </p:sp>
      <p:sp>
        <p:nvSpPr>
          <p:cNvPr id="2" name="Прямокутник 1"/>
          <p:cNvSpPr/>
          <p:nvPr/>
        </p:nvSpPr>
        <p:spPr>
          <a:xfrm>
            <a:off x="838200" y="1752600"/>
            <a:ext cx="762000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484188" algn="l"/>
              </a:tabLst>
            </a:pP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Голова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атестаційної комісії повинен: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ü"/>
              <a:tabLst>
                <a:tab pos="484188" algn="l"/>
              </a:tabLst>
            </a:pP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ознайомлювати педагогів, які атестуються, з Типовим положенням;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ü"/>
              <a:tabLst>
                <a:tab pos="484188" algn="l"/>
              </a:tabLst>
            </a:pP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ознайомлювати педагогів, які атестуються, з кваліфікаційними вимогами за відповід­ною кваліфікаційною категорією та з від­повідними їй посадовими обов'язками;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ü"/>
              <a:tabLst>
                <a:tab pos="484188" algn="l"/>
              </a:tabLst>
            </a:pP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надавати клопотання до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атеста­ційної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комісії ІІ рівня;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ü"/>
              <a:tabLst>
                <a:tab pos="484188" algn="l"/>
              </a:tabLst>
            </a:pP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розподіляти функціональні обов'язки чле­нів комісії та контролювати їх виконання;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ü"/>
              <a:tabLst>
                <a:tab pos="484188" algn="l"/>
              </a:tabLst>
            </a:pP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готувати та проводити засідання атеста­ційної комісії;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ü"/>
              <a:tabLst>
                <a:tab pos="484188" algn="l"/>
              </a:tabLst>
            </a:pP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контролювати правильність ведення до­кументації;</a:t>
            </a:r>
            <a:endParaRPr lang="uk-UA" sz="2200" dirty="0">
              <a:solidFill>
                <a:srgbClr val="000000"/>
              </a:solidFill>
              <a:latin typeface="Times New Roman" pitchFamily="18" charset="0"/>
              <a:ea typeface="Arial Unicode MS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ü"/>
              <a:tabLst>
                <a:tab pos="484188" algn="l"/>
              </a:tabLst>
            </a:pPr>
            <a:r>
              <a:rPr lang="uk-UA" sz="2200" dirty="0">
                <a:solidFill>
                  <a:srgbClr val="000000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затверджувати </a:t>
            </a:r>
            <a:r>
              <a:rPr lang="uk-UA" sz="2200" dirty="0" smtClean="0">
                <a:solidFill>
                  <a:srgbClr val="000000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 </a:t>
            </a:r>
            <a:r>
              <a:rPr lang="uk-UA" sz="2200" dirty="0">
                <a:solidFill>
                  <a:srgbClr val="000000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графік роботи атестаційної комісії, індивідуальні графіки проходження атестації педагогами</a:t>
            </a:r>
            <a:endParaRPr lang="uk-UA" sz="2200" dirty="0"/>
          </a:p>
        </p:txBody>
      </p:sp>
    </p:spTree>
    <p:extLst>
      <p:ext uri="{BB962C8B-B14F-4D97-AF65-F5344CB8AC3E}">
        <p14:creationId xmlns:p14="http://schemas.microsoft.com/office/powerpoint/2010/main" val="339663462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1371600" y="214313"/>
            <a:ext cx="7572375" cy="1157287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Функціональні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обов’язки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членів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атестаційної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комісії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>
          <a:xfrm>
            <a:off x="1066800" y="1371600"/>
            <a:ext cx="7696200" cy="5029200"/>
          </a:xfrm>
        </p:spPr>
        <p:txBody>
          <a:bodyPr>
            <a:normAutofit/>
          </a:bodyPr>
          <a:lstStyle/>
          <a:p>
            <a:pPr marL="82296" indent="0" fontAlgn="auto">
              <a:spcAft>
                <a:spcPts val="0"/>
              </a:spcAft>
              <a:buNone/>
              <a:defRPr/>
            </a:pPr>
            <a:endParaRPr lang="uk-UA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83464" fontAlgn="auto">
              <a:spcAft>
                <a:spcPts val="0"/>
              </a:spcAft>
              <a:buFont typeface="Wingdings" pitchFamily="2" charset="2"/>
              <a:buChar char="v"/>
              <a:defRPr/>
            </a:pPr>
            <a:endParaRPr lang="ru-RU" dirty="0" smtClean="0"/>
          </a:p>
        </p:txBody>
      </p:sp>
      <p:sp>
        <p:nvSpPr>
          <p:cNvPr id="2" name="Прямокутник 1"/>
          <p:cNvSpPr/>
          <p:nvPr/>
        </p:nvSpPr>
        <p:spPr>
          <a:xfrm>
            <a:off x="838200" y="1752600"/>
            <a:ext cx="7772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484188" algn="l"/>
              </a:tabLst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Заступник голови атестаційної комісії повинен:</a:t>
            </a:r>
          </a:p>
          <a:p>
            <a:pPr eaLnBrk="0" hangingPunct="0">
              <a:buFont typeface="Wingdings" pitchFamily="2" charset="2"/>
              <a:buChar char="ü"/>
              <a:tabLst>
                <a:tab pos="585788" algn="l"/>
              </a:tabLst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виконувати обов'язки голови у випадку його відсутності;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ü"/>
              <a:tabLst>
                <a:tab pos="585788" algn="l"/>
              </a:tabLst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складати план підготовки та проведення атестації;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ü"/>
              <a:tabLst>
                <a:tab pos="585788" algn="l"/>
              </a:tabLst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контролювати виконання графіка роботи атестаційної комісії;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ü"/>
              <a:tabLst>
                <a:tab pos="585788" algn="l"/>
              </a:tabLst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готувати проекти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наказів про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проведення атестації педагогічних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працівників, про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підсумки атестації;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ü"/>
              <a:tabLst>
                <a:tab pos="585788" algn="l"/>
              </a:tabLst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здійснювати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контроль за правильністю оформлення документації, індивідуаль­них графіків проходження атестації педагогами;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ü"/>
              <a:tabLst>
                <a:tab pos="585788" algn="l"/>
              </a:tabLst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надавати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методичну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до­помогу педагогам, які атестуються;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ü"/>
              <a:tabLst>
                <a:tab pos="585788" algn="l"/>
              </a:tabLst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складати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звіт про чисельність атестованих;</a:t>
            </a:r>
            <a:endParaRPr lang="uk-UA" dirty="0">
              <a:solidFill>
                <a:srgbClr val="000000"/>
              </a:solidFill>
              <a:latin typeface="Times New Roman" pitchFamily="18" charset="0"/>
              <a:ea typeface="Arial Unicode MS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ü"/>
              <a:tabLst>
                <a:tab pos="585788" algn="l"/>
              </a:tabLst>
            </a:pPr>
            <a:r>
              <a:rPr lang="uk-UA" dirty="0">
                <a:solidFill>
                  <a:srgbClr val="000000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готувати проект підсумкового наказу про результати проведення атестації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34457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1371600" y="214313"/>
            <a:ext cx="7572375" cy="1157287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Функціональні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обов’язки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членів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атестаційної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комісії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>
          <a:xfrm>
            <a:off x="1066800" y="1371600"/>
            <a:ext cx="7696200" cy="5029200"/>
          </a:xfrm>
        </p:spPr>
        <p:txBody>
          <a:bodyPr>
            <a:normAutofit/>
          </a:bodyPr>
          <a:lstStyle/>
          <a:p>
            <a:pPr marL="82296" indent="0" fontAlgn="auto">
              <a:spcAft>
                <a:spcPts val="0"/>
              </a:spcAft>
              <a:buNone/>
              <a:defRPr/>
            </a:pPr>
            <a:endParaRPr lang="uk-UA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кутник 1"/>
          <p:cNvSpPr/>
          <p:nvPr/>
        </p:nvSpPr>
        <p:spPr>
          <a:xfrm>
            <a:off x="457200" y="1752600"/>
            <a:ext cx="82296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484188" algn="l"/>
              </a:tabLst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Секретар атестаційної комісії повинен: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вести роз'яснювальну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роботу із заповнення документації;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приймати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заяви педагогів;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вести документацію атестаційної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комісії (протоколи засідань);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формлювати атестаційні листи;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готувати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атестаційні матеріали до подання в атестаційну комісію ІІ рівня;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запрошувати членів АК на засідання комісії та відповідати за їх присутність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збирати матеріали щодо проведення атестації, методичні розробки педагогів;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своєчасно інформувати педагогів про зміни в нормативно-правовому забезпеченні з питань атестації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8391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1371600" y="214313"/>
            <a:ext cx="7572375" cy="1157287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Функціональні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обов’язки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членів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атестаційної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комісії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>
          <a:xfrm>
            <a:off x="1066800" y="1371600"/>
            <a:ext cx="7696200" cy="5029200"/>
          </a:xfrm>
        </p:spPr>
        <p:txBody>
          <a:bodyPr>
            <a:normAutofit/>
          </a:bodyPr>
          <a:lstStyle/>
          <a:p>
            <a:pPr marL="82296" indent="0" fontAlgn="auto">
              <a:spcAft>
                <a:spcPts val="0"/>
              </a:spcAft>
              <a:buNone/>
              <a:defRPr/>
            </a:pPr>
            <a:endParaRPr lang="uk-UA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кутник 1"/>
          <p:cNvSpPr/>
          <p:nvPr/>
        </p:nvSpPr>
        <p:spPr>
          <a:xfrm>
            <a:off x="457200" y="1752600"/>
            <a:ext cx="82296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484188" algn="l"/>
              </a:tabLst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Члени атестаційної комісії: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знати нормативно-правові акти щодо організації та проведення атестації педагогічних працівників;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володіти методами аналізу й узагальнення інформації;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мати належний рівень комунікативної культури;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дотримуватися прозорості та гласності процесу атестації;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вміти розв'язувати конфліктні ситуації;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підтримувати комфортний мікроклімат у колективі під час проведення атестації.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>
                <a:latin typeface="Times New Roman" pitchFamily="18" charset="0"/>
                <a:cs typeface="Times New Roman" pitchFamily="18" charset="0"/>
              </a:rPr>
              <a:t>Член атестаційної комісії має право: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отримувати необхідну інформацію у межах своєї компетенції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брати участь у роботі атестаційної комісії у робочий час;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планувати діяльність атестаційної комісії;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виступати в ролі експертів у межах своєї компетенції.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36899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793038" cy="12192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4000" b="1" dirty="0" smtClean="0">
                <a:solidFill>
                  <a:schemeClr val="tx1"/>
                </a:solidFill>
                <a:latin typeface="Times New Roman" pitchFamily="18" charset="0"/>
              </a:rPr>
              <a:t>Жовтень</a:t>
            </a:r>
            <a:r>
              <a:rPr lang="uk-UA" sz="40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</a:rPr>
              <a:t/>
            </a:r>
            <a:br>
              <a:rPr lang="uk-UA" sz="40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</a:rPr>
            </a:br>
            <a:endParaRPr lang="ru-RU" sz="4000" b="1" dirty="0" smtClean="0">
              <a:solidFill>
                <a:schemeClr val="tx2">
                  <a:satMod val="13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295400"/>
            <a:ext cx="7620000" cy="4724400"/>
          </a:xfrm>
        </p:spPr>
        <p:txBody>
          <a:bodyPr>
            <a:normAutofit fontScale="92500" lnSpcReduction="10000"/>
          </a:bodyPr>
          <a:lstStyle/>
          <a:p>
            <a:pPr marL="365760" indent="-283464" algn="ctr" fontAlgn="auto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uk-UA" sz="2400" dirty="0" smtClean="0">
                <a:latin typeface="Times New Roman" pitchFamily="18" charset="0"/>
              </a:rPr>
              <a:t> 	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</a:rPr>
              <a:t>До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</a:rPr>
              <a:t>10 жовтня 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</a:rPr>
              <a:t>до  атестаційної комісії подають:</a:t>
            </a:r>
          </a:p>
          <a:p>
            <a:pPr marL="365760" indent="-283464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uk-UA" sz="1200" b="1" i="1" dirty="0" smtClean="0">
              <a:latin typeface="Times New Roman" pitchFamily="18" charset="0"/>
            </a:endParaRPr>
          </a:p>
          <a:p>
            <a:pPr marL="365760" indent="-283464" fontAlgn="auto">
              <a:lnSpc>
                <a:spcPct val="80000"/>
              </a:lnSpc>
              <a:spcBef>
                <a:spcPct val="100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uk-UA" sz="2400" b="1" i="1" dirty="0" smtClean="0">
                <a:solidFill>
                  <a:srgbClr val="C00000"/>
                </a:solidFill>
                <a:latin typeface="Times New Roman" pitchFamily="18" charset="0"/>
              </a:rPr>
              <a:t>списки</a:t>
            </a:r>
            <a:r>
              <a:rPr lang="uk-UA" sz="2400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</a:rPr>
              <a:t>педагогічних працівників, які підлягають </a:t>
            </a:r>
            <a:r>
              <a:rPr lang="uk-UA" sz="2400" b="1" i="1" dirty="0" smtClean="0">
                <a:solidFill>
                  <a:srgbClr val="C00000"/>
                </a:solidFill>
                <a:latin typeface="Times New Roman" pitchFamily="18" charset="0"/>
              </a:rPr>
              <a:t>черговій атестації</a:t>
            </a:r>
            <a:r>
              <a:rPr lang="uk-UA" sz="2400" dirty="0" smtClean="0">
                <a:latin typeface="Times New Roman" pitchFamily="18" charset="0"/>
              </a:rPr>
              <a:t>, 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</a:rPr>
              <a:t>із зазначенням результатів попередньої атестації та строків проходження підвищення кваліфікації;</a:t>
            </a:r>
          </a:p>
          <a:p>
            <a:pPr marL="365760" indent="-283464" fontAlgn="auto">
              <a:lnSpc>
                <a:spcPct val="80000"/>
              </a:lnSpc>
              <a:spcBef>
                <a:spcPct val="1000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uk-UA" sz="900" dirty="0" smtClean="0">
              <a:latin typeface="Times New Roman" pitchFamily="18" charset="0"/>
            </a:endParaRPr>
          </a:p>
          <a:p>
            <a:pPr marL="365760" indent="-283464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uk-UA" sz="2400" b="1" i="1" dirty="0" smtClean="0">
                <a:solidFill>
                  <a:srgbClr val="C00000"/>
                </a:solidFill>
                <a:latin typeface="Times New Roman" pitchFamily="18" charset="0"/>
              </a:rPr>
              <a:t>заяви</a:t>
            </a:r>
            <a:r>
              <a:rPr lang="uk-UA" sz="2400" dirty="0" smtClean="0">
                <a:latin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</a:rPr>
              <a:t>педагогічних працівників про </a:t>
            </a:r>
            <a:r>
              <a:rPr lang="uk-UA" sz="2400" b="1" i="1" dirty="0" smtClean="0">
                <a:solidFill>
                  <a:srgbClr val="C00000"/>
                </a:solidFill>
                <a:latin typeface="Times New Roman" pitchFamily="18" charset="0"/>
              </a:rPr>
              <a:t>позачергову</a:t>
            </a:r>
            <a:r>
              <a:rPr lang="uk-UA" sz="2400" dirty="0" smtClean="0">
                <a:solidFill>
                  <a:srgbClr val="C00000"/>
                </a:solidFill>
                <a:latin typeface="Times New Roman" pitchFamily="18" charset="0"/>
              </a:rPr>
              <a:t> атестацію;</a:t>
            </a:r>
          </a:p>
          <a:p>
            <a:pPr marL="365760" indent="-283464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uk-UA" sz="1200" dirty="0" smtClean="0">
              <a:solidFill>
                <a:schemeClr val="hlink"/>
              </a:solidFill>
              <a:latin typeface="Times New Roman" pitchFamily="18" charset="0"/>
            </a:endParaRPr>
          </a:p>
          <a:p>
            <a:pPr marL="365760" indent="-283464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uk-UA" sz="2400" b="1" i="1" dirty="0" smtClean="0">
                <a:solidFill>
                  <a:srgbClr val="C00000"/>
                </a:solidFill>
                <a:latin typeface="Times New Roman" pitchFamily="18" charset="0"/>
              </a:rPr>
              <a:t>заяви</a:t>
            </a:r>
            <a:r>
              <a:rPr lang="uk-UA" sz="2400" i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</a:rPr>
              <a:t>про</a:t>
            </a:r>
            <a:r>
              <a:rPr lang="uk-UA" sz="2400" dirty="0" smtClean="0">
                <a:latin typeface="Times New Roman" pitchFamily="18" charset="0"/>
              </a:rPr>
              <a:t> </a:t>
            </a:r>
            <a:r>
              <a:rPr lang="uk-UA" sz="2400" b="1" i="1" dirty="0" smtClean="0">
                <a:solidFill>
                  <a:srgbClr val="C00000"/>
                </a:solidFill>
                <a:latin typeface="Times New Roman" pitchFamily="18" charset="0"/>
              </a:rPr>
              <a:t>перенесення строку</a:t>
            </a:r>
            <a:r>
              <a:rPr lang="uk-UA" sz="2400" dirty="0" smtClean="0">
                <a:latin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</a:rPr>
              <a:t>атестації</a:t>
            </a:r>
            <a:r>
              <a:rPr lang="uk-UA" sz="2400" dirty="0" smtClean="0">
                <a:latin typeface="Times New Roman" pitchFamily="18" charset="0"/>
              </a:rPr>
              <a:t>;</a:t>
            </a:r>
          </a:p>
          <a:p>
            <a:pPr marL="82296" indent="0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uk-UA" sz="2400" dirty="0" smtClean="0">
              <a:latin typeface="Times New Roman" pitchFamily="18" charset="0"/>
            </a:endParaRPr>
          </a:p>
          <a:p>
            <a:pPr marL="365760" indent="-283464" algn="just">
              <a:lnSpc>
                <a:spcPct val="80000"/>
              </a:lnSpc>
              <a:buFont typeface="Wingdings 2"/>
              <a:buChar char=""/>
              <a:defRPr/>
            </a:pPr>
            <a:r>
              <a:rPr lang="uk-UA" sz="2400" b="1" i="1" dirty="0">
                <a:solidFill>
                  <a:srgbClr val="C00000"/>
                </a:solidFill>
                <a:latin typeface="Times New Roman" pitchFamily="18" charset="0"/>
              </a:rPr>
              <a:t>заяви</a:t>
            </a:r>
            <a:r>
              <a:rPr lang="uk-UA" sz="2400" i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uk-UA" sz="2400" dirty="0">
                <a:solidFill>
                  <a:schemeClr val="tx1"/>
                </a:solidFill>
                <a:latin typeface="Times New Roman" pitchFamily="18" charset="0"/>
              </a:rPr>
              <a:t>про</a:t>
            </a:r>
            <a:r>
              <a:rPr lang="uk-UA" sz="2400" dirty="0">
                <a:latin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</a:rPr>
              <a:t>присвоєння</a:t>
            </a:r>
            <a:r>
              <a:rPr lang="uk-UA" sz="2400" b="1" i="1" dirty="0" smtClean="0">
                <a:solidFill>
                  <a:srgbClr val="C00000"/>
                </a:solidFill>
                <a:latin typeface="Times New Roman" pitchFamily="18" charset="0"/>
              </a:rPr>
              <a:t> більш високої 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</a:rPr>
              <a:t>кваліфікаційної категорії </a:t>
            </a:r>
            <a:r>
              <a:rPr lang="uk-UA" sz="2400" dirty="0" smtClean="0">
                <a:latin typeface="Times New Roman" pitchFamily="18" charset="0"/>
              </a:rPr>
              <a:t>;</a:t>
            </a:r>
          </a:p>
          <a:p>
            <a:pPr marL="365760" indent="-283464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uk-UA" sz="1200" dirty="0" smtClean="0">
              <a:latin typeface="Times New Roman" pitchFamily="18" charset="0"/>
            </a:endParaRPr>
          </a:p>
          <a:p>
            <a:pPr marL="365760" indent="-283464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</a:rPr>
              <a:t>подання керівника або педагогічної ради закладу  про </a:t>
            </a:r>
            <a:r>
              <a:rPr lang="uk-UA" sz="2400" b="1" i="1" dirty="0" smtClean="0">
                <a:solidFill>
                  <a:srgbClr val="C00000"/>
                </a:solidFill>
                <a:latin typeface="Times New Roman" pitchFamily="18" charset="0"/>
              </a:rPr>
              <a:t>присвоєння</a:t>
            </a:r>
            <a:r>
              <a:rPr lang="uk-UA" sz="2400" dirty="0" smtClean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</a:rPr>
              <a:t>працівнику кваліфікаційної категорії, педагогічного звання, а також подання на пониження категорії педагогічному працівнику  у разі зниження ним рівня професійної діяльності.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067550" cy="9144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 10.10</a:t>
            </a:r>
            <a:br>
              <a:rPr lang="uk-U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Списки педагогічних працівників</a:t>
            </a:r>
          </a:p>
        </p:txBody>
      </p:sp>
      <p:sp>
        <p:nvSpPr>
          <p:cNvPr id="41986" name="Rectangle 108"/>
          <p:cNvSpPr>
            <a:spLocks noGrp="1" noChangeArrowheads="1"/>
          </p:cNvSpPr>
          <p:nvPr>
            <p:ph type="body" sz="half" idx="1"/>
          </p:nvPr>
        </p:nvSpPr>
        <p:spPr>
          <a:xfrm>
            <a:off x="1295400" y="1600200"/>
            <a:ext cx="7239000" cy="2133600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uk-UA" sz="1800" b="1" dirty="0">
                <a:solidFill>
                  <a:schemeClr val="tx1"/>
                </a:solidFill>
              </a:rPr>
              <a:t>Атестаційній комісії </a:t>
            </a:r>
            <a:r>
              <a:rPr lang="en-US" sz="1800" b="1" dirty="0">
                <a:solidFill>
                  <a:schemeClr val="tx1"/>
                </a:solidFill>
              </a:rPr>
              <a:t>I</a:t>
            </a:r>
            <a:r>
              <a:rPr lang="uk-UA" sz="1800" b="1" dirty="0">
                <a:solidFill>
                  <a:schemeClr val="tx1"/>
                </a:solidFill>
              </a:rPr>
              <a:t> рівня _________СЗШ № І-ІІІ ст.</a:t>
            </a:r>
            <a:endParaRPr lang="ru-RU" sz="1800" dirty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uk-UA" sz="1800" b="1" dirty="0">
                <a:solidFill>
                  <a:schemeClr val="tx1"/>
                </a:solidFill>
              </a:rPr>
              <a:t> </a:t>
            </a:r>
            <a:endParaRPr lang="ru-RU" sz="1800" dirty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uk-UA" sz="1800" b="1" dirty="0">
                <a:solidFill>
                  <a:schemeClr val="tx1"/>
                </a:solidFill>
              </a:rPr>
              <a:t> </a:t>
            </a:r>
            <a:endParaRPr lang="ru-RU" sz="1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uk-UA" sz="1800" b="1" dirty="0">
                <a:solidFill>
                  <a:schemeClr val="tx1"/>
                </a:solidFill>
              </a:rPr>
              <a:t>Список </a:t>
            </a:r>
            <a:r>
              <a:rPr lang="uk-UA" sz="1800" b="1" dirty="0" err="1">
                <a:solidFill>
                  <a:schemeClr val="tx1"/>
                </a:solidFill>
              </a:rPr>
              <a:t>педпрацівників</a:t>
            </a:r>
            <a:r>
              <a:rPr lang="uk-UA" sz="1800" b="1" dirty="0">
                <a:solidFill>
                  <a:schemeClr val="tx1"/>
                </a:solidFill>
              </a:rPr>
              <a:t> _____________СЗШ І-ІІІ ст. , які підлягають </a:t>
            </a:r>
            <a:r>
              <a:rPr lang="uk-UA" sz="1800" b="1" dirty="0" smtClean="0">
                <a:solidFill>
                  <a:schemeClr val="tx1"/>
                </a:solidFill>
              </a:rPr>
              <a:t> атестації  у </a:t>
            </a:r>
            <a:r>
              <a:rPr lang="uk-UA" sz="1800" b="1" dirty="0">
                <a:solidFill>
                  <a:schemeClr val="tx1"/>
                </a:solidFill>
              </a:rPr>
              <a:t>20__ - 20 ____ навчальному році</a:t>
            </a:r>
            <a:endParaRPr lang="ru-RU" sz="1800" dirty="0">
              <a:solidFill>
                <a:schemeClr val="tx1"/>
              </a:solidFill>
            </a:endParaRPr>
          </a:p>
          <a:p>
            <a:pPr algn="r">
              <a:buFont typeface="Wingdings" pitchFamily="2" charset="2"/>
              <a:buNone/>
            </a:pPr>
            <a:endParaRPr lang="uk-UA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Місце для вмісту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06189517"/>
              </p:ext>
            </p:extLst>
          </p:nvPr>
        </p:nvGraphicFramePr>
        <p:xfrm>
          <a:off x="533398" y="3886200"/>
          <a:ext cx="8382000" cy="174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1371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b="1" dirty="0">
                          <a:effectLst/>
                          <a:latin typeface="Times New Roman"/>
                          <a:ea typeface="Times New Roman"/>
                        </a:rPr>
                        <a:t>№ </a:t>
                      </a:r>
                      <a:r>
                        <a:rPr lang="uk-UA" sz="1000" b="1" dirty="0" err="1">
                          <a:effectLst/>
                          <a:latin typeface="Times New Roman"/>
                          <a:ea typeface="Times New Roman"/>
                        </a:rPr>
                        <a:t>зп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  <a:latin typeface="Times New Roman"/>
                          <a:ea typeface="Times New Roman"/>
                        </a:rPr>
                        <a:t>Прізвище, ім’я, по батькові педпрацівника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  <a:latin typeface="Times New Roman"/>
                          <a:ea typeface="Times New Roman"/>
                        </a:rPr>
                        <a:t>рік закінчення вищого н.з., його назва,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  <a:latin typeface="Times New Roman"/>
                          <a:ea typeface="Times New Roman"/>
                        </a:rPr>
                        <a:t>отримана кваліфікація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  <a:latin typeface="Times New Roman"/>
                          <a:ea typeface="Times New Roman"/>
                        </a:rPr>
                        <a:t>посада та предмет, з якого атестується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  <a:latin typeface="Times New Roman"/>
                          <a:ea typeface="Times New Roman"/>
                        </a:rPr>
                        <a:t>дата призначення на посаду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  <a:latin typeface="Times New Roman"/>
                          <a:ea typeface="Times New Roman"/>
                        </a:rPr>
                        <a:t> в н.з.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b="1" dirty="0" err="1">
                          <a:effectLst/>
                          <a:latin typeface="Times New Roman"/>
                          <a:ea typeface="Times New Roman"/>
                        </a:rPr>
                        <a:t>Заг</a:t>
                      </a:r>
                      <a:r>
                        <a:rPr lang="uk-UA" sz="1000" b="1" dirty="0">
                          <a:effectLst/>
                          <a:latin typeface="Times New Roman"/>
                          <a:ea typeface="Times New Roman"/>
                        </a:rPr>
                        <a:t>. пед.. стаж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b="1" dirty="0">
                          <a:effectLst/>
                          <a:latin typeface="Times New Roman"/>
                          <a:ea typeface="Times New Roman"/>
                        </a:rPr>
                        <a:t>стаж роботи на займаній посаді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b="1" dirty="0">
                          <a:effectLst/>
                          <a:latin typeface="Times New Roman"/>
                          <a:ea typeface="Times New Roman"/>
                        </a:rPr>
                        <a:t>станом на 01.10.11р.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  <a:latin typeface="Times New Roman"/>
                          <a:ea typeface="Times New Roman"/>
                        </a:rPr>
                        <a:t>фах, за яким здійснено підвищення кваліфікації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b="1" dirty="0">
                          <a:effectLst/>
                          <a:latin typeface="Times New Roman"/>
                          <a:ea typeface="Times New Roman"/>
                        </a:rPr>
                        <a:t>№ </a:t>
                      </a:r>
                      <a:r>
                        <a:rPr lang="uk-UA" sz="1000" b="1" dirty="0" err="1">
                          <a:effectLst/>
                          <a:latin typeface="Times New Roman"/>
                          <a:ea typeface="Times New Roman"/>
                        </a:rPr>
                        <a:t>посвідч</a:t>
                      </a:r>
                      <a:r>
                        <a:rPr lang="uk-UA" sz="1000" b="1" dirty="0">
                          <a:effectLst/>
                          <a:latin typeface="Times New Roman"/>
                          <a:ea typeface="Times New Roman"/>
                        </a:rPr>
                        <a:t>. про курси,дата видачі, назва </a:t>
                      </a:r>
                      <a:r>
                        <a:rPr lang="uk-UA" sz="1000" b="1" dirty="0" err="1">
                          <a:effectLst/>
                          <a:latin typeface="Times New Roman"/>
                          <a:ea typeface="Times New Roman"/>
                        </a:rPr>
                        <a:t>навч.закл</a:t>
                      </a:r>
                      <a:r>
                        <a:rPr lang="uk-UA" sz="1000" b="1" dirty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b="1" dirty="0">
                          <a:effectLst/>
                          <a:latin typeface="Times New Roman"/>
                          <a:ea typeface="Times New Roman"/>
                        </a:rPr>
                        <a:t>дата і результат попередньої атестації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b="1" dirty="0">
                          <a:effectLst/>
                          <a:latin typeface="Times New Roman"/>
                          <a:ea typeface="Times New Roman"/>
                        </a:rPr>
                        <a:t>На що атестується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715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алка">
  <a:themeElements>
    <a:clrScheme name="Поті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Валка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алка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1725</TotalTime>
  <Words>1004</Words>
  <Application>Microsoft Office PowerPoint</Application>
  <PresentationFormat>Екран (4:3)</PresentationFormat>
  <Paragraphs>142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16</vt:i4>
      </vt:variant>
    </vt:vector>
  </HeadingPairs>
  <TitlesOfParts>
    <vt:vector size="17" baseType="lpstr">
      <vt:lpstr>Валка</vt:lpstr>
      <vt:lpstr>                                             </vt:lpstr>
      <vt:lpstr>Нормативно-правовий супровід атестації </vt:lpstr>
      <vt:lpstr>Атестаційна документація:</vt:lpstr>
      <vt:lpstr>Функціональні обов’язки членів атестаційної комісії</vt:lpstr>
      <vt:lpstr>Функціональні обов’язки членів атестаційної комісії</vt:lpstr>
      <vt:lpstr>Функціональні обов’язки членів атестаційної комісії</vt:lpstr>
      <vt:lpstr>Функціональні обов’язки членів атестаційної комісії</vt:lpstr>
      <vt:lpstr>Жовтень </vt:lpstr>
      <vt:lpstr>До 10.10 Списки педагогічних працівників</vt:lpstr>
      <vt:lpstr>До 20 жовтня</vt:lpstr>
      <vt:lpstr>до 1 березня</vt:lpstr>
      <vt:lpstr>до 15 березня</vt:lpstr>
      <vt:lpstr>Протоколи засідань атестаційної  комісії</vt:lpstr>
      <vt:lpstr>Наказ про присвоєння кваліфікаційних категорій</vt:lpstr>
      <vt:lpstr>Прийняття рішень</vt:lpstr>
      <vt:lpstr>Вимоги до кваліфікаційних категорій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хата</cp:lastModifiedBy>
  <cp:revision>186</cp:revision>
  <cp:lastPrinted>1601-01-01T00:00:00Z</cp:lastPrinted>
  <dcterms:created xsi:type="dcterms:W3CDTF">1601-01-01T00:00:00Z</dcterms:created>
  <dcterms:modified xsi:type="dcterms:W3CDTF">2014-12-01T22:41:57Z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