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0" r:id="rId3"/>
    <p:sldId id="330" r:id="rId4"/>
    <p:sldId id="331" r:id="rId5"/>
    <p:sldId id="332" r:id="rId6"/>
    <p:sldId id="333" r:id="rId7"/>
    <p:sldId id="334" r:id="rId8"/>
    <p:sldId id="260" r:id="rId9"/>
    <p:sldId id="340" r:id="rId10"/>
    <p:sldId id="261" r:id="rId11"/>
    <p:sldId id="263" r:id="rId12"/>
    <p:sldId id="341" r:id="rId13"/>
    <p:sldId id="265" r:id="rId14"/>
    <p:sldId id="267" r:id="rId15"/>
    <p:sldId id="342" r:id="rId16"/>
    <p:sldId id="343" r:id="rId17"/>
  </p:sldIdLst>
  <p:sldSz cx="9144000" cy="6858000" type="screen4x3"/>
  <p:notesSz cx="9921875" cy="67913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0" autoAdjust="0"/>
  </p:normalViewPr>
  <p:slideViewPr>
    <p:cSldViewPr>
      <p:cViewPr>
        <p:scale>
          <a:sx n="71" d="100"/>
          <a:sy n="71" d="100"/>
        </p:scale>
        <p:origin x="-450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95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975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B88AEB7-E050-46E5-B404-554BFF1B4D75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0013"/>
            <a:ext cx="429895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9750" y="645001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30DE57C-CCE7-43F1-8554-D40D594CBCC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59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95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1975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A08C92-F09E-457F-B7A4-30E6969145A7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4075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5800"/>
            <a:ext cx="7937500" cy="305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0013"/>
            <a:ext cx="429895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19750" y="645001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2236A29-70E0-4837-8943-A7C19395F08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4632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2551-CB80-460A-A4AB-206A076494E5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785D889-152F-44D1-9311-7A33D6E4201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763000" cy="3276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894638" algn="l"/>
              </a:tabLst>
              <a:defRPr/>
            </a:pP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          </a:t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         </a:t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 </a:t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          </a:t>
            </a:r>
            <a:r>
              <a:rPr lang="uk-UA" b="1" smtClean="0">
                <a:solidFill>
                  <a:schemeClr val="bg2"/>
                </a:solidFill>
              </a:rPr>
              <a:t/>
            </a:r>
            <a:br>
              <a:rPr lang="uk-UA" b="1" smtClean="0">
                <a:solidFill>
                  <a:schemeClr val="bg2"/>
                </a:solidFill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endParaRPr lang="ru-RU" sz="4000" b="1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153400" cy="586740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uk-UA" sz="44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uk-UA" sz="4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uk-UA" sz="3600" b="1" dirty="0" smtClean="0">
                <a:solidFill>
                  <a:schemeClr val="tx1"/>
                </a:solidFill>
                <a:latin typeface="Bookman Old Style" pitchFamily="18" charset="0"/>
              </a:rPr>
              <a:t>Методичні рекомендації щодо проведення атестації 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uk-UA" sz="3600" b="1" dirty="0" smtClean="0">
                <a:solidFill>
                  <a:schemeClr val="tx1"/>
                </a:solidFill>
                <a:latin typeface="Bookman Old Style" pitchFamily="18" charset="0"/>
              </a:rPr>
              <a:t>у 2014-2015 </a:t>
            </a:r>
            <a:r>
              <a:rPr lang="uk-UA" sz="3600" b="1" dirty="0" err="1" smtClean="0">
                <a:solidFill>
                  <a:schemeClr val="tx1"/>
                </a:solidFill>
                <a:latin typeface="Bookman Old Style" pitchFamily="18" charset="0"/>
              </a:rPr>
              <a:t>н.р</a:t>
            </a:r>
            <a:r>
              <a:rPr lang="uk-UA" sz="3600" b="1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uk-UA" sz="2400" dirty="0" smtClean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uk-UA" sz="2400" dirty="0" smtClean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Bookman Old Style" pitchFamily="18" charset="0"/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</a:rPr>
              <a:t>До 20 жовтня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76800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Атестаційна комісія: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затверджує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списки педагогічних працівників, які атестуються;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затверджує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 графік роботи атестаційної комісії;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приймає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рішення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 щодо перенесення строку чергової атестації.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</a:rPr>
              <a:t>(п. 3.2. «Рішення про перенесення атестації може прийматися атестаційними комісіями і в інші строки»)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	Працівники, які атестуються, ознайомлюються з графіком проведення  атестації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під підпис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Директор ЗНЗ видає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наказ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</a:rPr>
              <a:t>“Про атестацію педагогічних працівників ЗНЗ у 2014/2015 навчальному році”.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</a:rPr>
              <a:t>до 1 березня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69288" cy="5105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Керівник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навчального  або іншого закладу подає до атестаційної комісії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характеристику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 діяльності педагогічного працівника у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</a:rPr>
              <a:t>міжатестаційний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 період.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1000" b="1" i="1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</a:p>
          <a:p>
            <a:pPr algn="just">
              <a:lnSpc>
                <a:spcPct val="80000"/>
              </a:lnSpc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Характеристика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 повинна містити оцінку виконання педагогічним працівником посадових обов’язків, відомості про його професійну підготовку, творчі та організаторські здібності, ініціативність, компетентність, організованість, морально-психологічні якості, дані про участь у роботі методичних об’єднань, інформацію про виконання рекомендацій, наданих попередньою атестаційною комісією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тощо.</a:t>
            </a:r>
          </a:p>
          <a:p>
            <a:pPr algn="just">
              <a:lnSpc>
                <a:spcPct val="80000"/>
              </a:lnSpc>
            </a:pPr>
            <a:endParaRPr lang="uk-UA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   Педагогічний працівник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не пізніше як за десять днів до проведення атестації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ознайомлюється з характеристикою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під підпис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</a:rPr>
              <a:t>до 15 березня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69288" cy="51054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1. Атестаційна комісія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вивчає педагогічну діяльність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осіб, які атестуються шляхом: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uk-UA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 відвідування уроків, позаурочних заходів;</a:t>
            </a:r>
          </a:p>
          <a:p>
            <a:pPr algn="just">
              <a:lnSpc>
                <a:spcPct val="80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ознайомлення з навчальною документацією щодо виконання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</a:rPr>
              <a:t>педпрацівником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 своїх посадових обов'язків: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часть у роботі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</a:rPr>
              <a:t>методоб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’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єднань, фахових конкурсах тощо.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uk-UA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Наказ про підсумки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(узагальнення) вивчення системи роботи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</a:rPr>
              <a:t>педпрацівника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75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24775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</a:rPr>
              <a:t>Протоколи засідань атестаційної  комісії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017713"/>
            <a:ext cx="765968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Засідання атестаційної комісії оформлюється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протоколом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, який    підписується всіма присутніми на засіданні членами атестаційної комісії. 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</a:rPr>
              <a:t>(п.3.11)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Рішення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атестаційної комісії повідомляється педагогічному працівнику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одразу після її засідання під підпис.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На кожного педагогічного працівника, який атестується, оформлюється атестаційний лист у двох примірниках за формою згідно з додатком, один з яких зберігається в особовій справі педагогічного працівника, а другий не пізніше трьох днів після атестації видається йому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під підпис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</a:rPr>
              <a:t>.(п.3.15)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146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</a:rPr>
              <a:t>Наказ про присвоєння кваліфікаційних категорій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7724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uk-UA" sz="2400" b="1" i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Протягом п’яти днів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після засідання атестаційної комісії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керівник закладу або органу управління освітою видає відповідний наказ про присвоєння кваліфікаційних категорій (встановлення тарифних розрядів), педагогічних звань.</a:t>
            </a:r>
            <a:endParaRPr lang="uk-UA" sz="2400" i="1" u="sng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</a:rPr>
              <a:t>Наказ у триденний строк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доводиться до відома педагогічного працівника під підпис та подається в бухгалтерію для нарахування заробітної плати (з дня прийняття відповідного рішення атестаційною комісією).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Прийняття рішень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 приймаються 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шляхом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відкритого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таємного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голосування</a:t>
            </a: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простою більшістю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присутніх на засіданні членів атестаційної комісії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Вимоги до кваліфікаційних категорій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4.3. – 4.6.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вимоги до кваліфікаційних категорій</a:t>
            </a: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5.3. –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«старший учитель»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присвоюється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педпрацівникам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які досягли високого професіоналізму в роботі, систематично використовують ППД, беруть активну участь у його поширенні, надають практичну допомогу іншим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педпрацівникам</a:t>
            </a: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5.2.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«учитель-методист»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присвоюється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педпрацівника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які здійснюють науково-методичну і науково-дослідну діяльність, мають власні методичні розробки, які  пройшли апробацію  та схвалені науково-методичними установами  </a:t>
            </a:r>
          </a:p>
          <a:p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7572375" cy="1157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Нормативно-правовий супровід атестації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8006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Закон </a:t>
            </a:r>
            <a:r>
              <a:rPr lang="ru-RU" sz="2800" dirty="0" err="1" smtClean="0">
                <a:solidFill>
                  <a:schemeClr val="tx1"/>
                </a:solidFill>
              </a:rPr>
              <a:t>України</a:t>
            </a:r>
            <a:r>
              <a:rPr lang="ru-RU" sz="2800" dirty="0" smtClean="0">
                <a:solidFill>
                  <a:schemeClr val="tx1"/>
                </a:solidFill>
              </a:rPr>
              <a:t> «Про </a:t>
            </a:r>
            <a:r>
              <a:rPr lang="ru-RU" sz="2800" dirty="0" err="1" smtClean="0">
                <a:solidFill>
                  <a:schemeClr val="tx1"/>
                </a:solidFill>
              </a:rPr>
              <a:t>освіту</a:t>
            </a:r>
            <a:r>
              <a:rPr lang="ru-RU" sz="2800" dirty="0" smtClean="0">
                <a:solidFill>
                  <a:schemeClr val="tx1"/>
                </a:solidFill>
              </a:rPr>
              <a:t>»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Закон </a:t>
            </a:r>
            <a:r>
              <a:rPr lang="ru-RU" sz="2800" dirty="0" err="1" smtClean="0">
                <a:solidFill>
                  <a:schemeClr val="tx1"/>
                </a:solidFill>
              </a:rPr>
              <a:t>України</a:t>
            </a:r>
            <a:r>
              <a:rPr lang="ru-RU" sz="2800" dirty="0" smtClean="0">
                <a:solidFill>
                  <a:schemeClr val="tx1"/>
                </a:solidFill>
              </a:rPr>
              <a:t> «Про </a:t>
            </a:r>
            <a:r>
              <a:rPr lang="ru-RU" sz="2800" dirty="0" err="1" smtClean="0">
                <a:solidFill>
                  <a:schemeClr val="tx1"/>
                </a:solidFill>
              </a:rPr>
              <a:t>загальну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середню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освіту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Закон </a:t>
            </a:r>
            <a:r>
              <a:rPr lang="ru-RU" sz="2800" dirty="0" err="1" smtClean="0">
                <a:solidFill>
                  <a:schemeClr val="tx1"/>
                </a:solidFill>
              </a:rPr>
              <a:t>України</a:t>
            </a:r>
            <a:r>
              <a:rPr lang="ru-RU" sz="2800" dirty="0" smtClean="0">
                <a:solidFill>
                  <a:schemeClr val="tx1"/>
                </a:solidFill>
              </a:rPr>
              <a:t> «Про </a:t>
            </a:r>
            <a:r>
              <a:rPr lang="ru-RU" sz="2800" dirty="0" err="1" smtClean="0">
                <a:solidFill>
                  <a:schemeClr val="tx1"/>
                </a:solidFill>
              </a:rPr>
              <a:t>дошкільну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освіту</a:t>
            </a:r>
            <a:r>
              <a:rPr lang="ru-RU" sz="2800" smtClean="0">
                <a:solidFill>
                  <a:schemeClr val="tx1"/>
                </a:solidFill>
              </a:rPr>
              <a:t>»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Типове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положення</a:t>
            </a:r>
            <a:r>
              <a:rPr lang="ru-RU" sz="2800" dirty="0" smtClean="0">
                <a:solidFill>
                  <a:schemeClr val="tx1"/>
                </a:solidFill>
              </a:rPr>
              <a:t> про </a:t>
            </a:r>
            <a:r>
              <a:rPr lang="ru-RU" sz="2800" dirty="0" err="1" smtClean="0">
                <a:solidFill>
                  <a:schemeClr val="tx1"/>
                </a:solidFill>
              </a:rPr>
              <a:t>атестацію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педагогічних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працівників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(30.12.2010р.</a:t>
            </a:r>
            <a:r>
              <a:rPr lang="ru-RU" sz="2800" dirty="0" smtClean="0">
                <a:solidFill>
                  <a:srgbClr val="FF0000"/>
                </a:solidFill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</a:rPr>
              <a:t>зі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змінами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</a:rPr>
              <a:t>доповненнями</a:t>
            </a:r>
            <a:r>
              <a:rPr lang="ru-RU" sz="2800" dirty="0" smtClean="0">
                <a:solidFill>
                  <a:schemeClr val="tx1"/>
                </a:solidFill>
              </a:rPr>
              <a:t> (наказ </a:t>
            </a:r>
            <a:r>
              <a:rPr lang="ru-RU" sz="2800" dirty="0" err="1" smtClean="0">
                <a:solidFill>
                  <a:schemeClr val="tx1"/>
                </a:solidFill>
              </a:rPr>
              <a:t>МОіНУ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20.12.2011р. № 1473</a:t>
            </a:r>
            <a:r>
              <a:rPr lang="ru-RU" sz="2800" dirty="0" smtClean="0">
                <a:solidFill>
                  <a:srgbClr val="FF0000"/>
                </a:solidFill>
              </a:rPr>
              <a:t>; </a:t>
            </a:r>
            <a:r>
              <a:rPr lang="ru-RU" sz="2800" dirty="0" smtClean="0">
                <a:solidFill>
                  <a:schemeClr val="tx1"/>
                </a:solidFill>
              </a:rPr>
              <a:t>наказ </a:t>
            </a:r>
            <a:r>
              <a:rPr lang="ru-RU" sz="2800" dirty="0" err="1" smtClean="0">
                <a:solidFill>
                  <a:schemeClr val="tx1"/>
                </a:solidFill>
              </a:rPr>
              <a:t>МОіНУ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08.08.2013р. № 1135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7572375" cy="11572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Атестаційна документація: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6800" y="1371600"/>
            <a:ext cx="7696200" cy="5029200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графік проведення атестації;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учителів, які атестуються в черговому порядку (подання керівника чи педагогічної ради до АК)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 вчителів про проходження позачергової атестації (про перенесення чергової атестації на 1 рік);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накази про організацію атестації та затвердження рішень атестаційної комісії;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протоколи засідань атестаційної комісії;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клопотання, подання;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діяльності педпрацівників у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міжатестаційний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період;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атестаційні листи вчителів;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нига видачі атестаційних листів;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аналітичні, звітні, моніторингові матеріали за підсумками атестації.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65640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7572375" cy="1157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атестаційної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6800" y="1371600"/>
            <a:ext cx="7696200" cy="50292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 smtClean="0"/>
          </a:p>
        </p:txBody>
      </p:sp>
      <p:sp>
        <p:nvSpPr>
          <p:cNvPr id="2" name="Прямокутник 1"/>
          <p:cNvSpPr/>
          <p:nvPr/>
        </p:nvSpPr>
        <p:spPr>
          <a:xfrm>
            <a:off x="838200" y="1752600"/>
            <a:ext cx="7620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84188" algn="l"/>
              </a:tabLst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Голова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атестаційної комісії повинен: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ознайомлювати педагогів, які атестуються, з Типовим положенням;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ознайомлювати педагогів, які атестуються, з кваліфікаційними вимогами за відповід­ною кваліфікаційною категорією та з від­повідними їй посадовими обов'язками;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надавати клопотання до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атеста­ційної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комісії ІІ рівня;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розподіляти функціональні обов'язки чле­нів комісії та контролювати їх виконання;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готувати та проводити засідання атеста­ційної комісії;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контролювати правильність ведення до­кументації;</a:t>
            </a:r>
            <a:endParaRPr lang="uk-UA" sz="2200" dirty="0">
              <a:solidFill>
                <a:srgbClr val="000000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84188" algn="l"/>
              </a:tabLst>
            </a:pPr>
            <a:r>
              <a:rPr lang="uk-UA" sz="2200" dirty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затверджувати </a:t>
            </a: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графік роботи атестаційної комісії, індивідуальні графіки проходження атестації педагогами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3966346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7572375" cy="1157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атестаційної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6800" y="1371600"/>
            <a:ext cx="7696200" cy="50292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 smtClean="0"/>
          </a:p>
        </p:txBody>
      </p:sp>
      <p:sp>
        <p:nvSpPr>
          <p:cNvPr id="2" name="Прямокутник 1"/>
          <p:cNvSpPr/>
          <p:nvPr/>
        </p:nvSpPr>
        <p:spPr>
          <a:xfrm>
            <a:off x="838200" y="17526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84188" algn="l"/>
              </a:tabLst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Заступник голови атестаційної комісії повинен:</a:t>
            </a: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виконувати обов'язки голови у випадку його відсутності;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складати план підготовки та проведення атестації;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контролювати виконання графіка роботи атестаційної комісії;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готувати проекти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наказів про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проведення атестації педагогічних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працівників, про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підсумки атестації;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здійснювати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контроль за правильністю оформлення документації, індивідуаль­них графіків проходження атестації педагогами;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надавати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методичну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до­помогу педагогам, які атестуються;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звіт про чисельність атестованих;</a:t>
            </a:r>
            <a:endParaRPr lang="uk-UA" dirty="0">
              <a:solidFill>
                <a:srgbClr val="000000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585788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готувати проект підсумкового наказу про результати проведення атестації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445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7572375" cy="1157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атестаційної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6800" y="1371600"/>
            <a:ext cx="7696200" cy="50292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57200" y="17526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84188" algn="l"/>
              </a:tabLst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Секретар атестаційної комісії повинен: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вести роз'яснювальну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роботу із заповнення документації;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приймати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заяви педагогів;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вести документацію атестаційної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комісії (протоколи засідань);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формлювати атестаційні листи;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готувати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атестаційні матеріали до подання в атестаційну комісію ІІ рівня;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запрошувати членів АК на засідання комісії та відповідати за їх присутність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збирати матеріали щодо проведення атестації, методичні розробки педагогів;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своєчасно інформувати педагогів про зміни в нормативно-правовому забезпеченні з питань атестації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391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7572375" cy="1157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атестаційної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6800" y="1371600"/>
            <a:ext cx="7696200" cy="50292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57200" y="17526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84188" algn="l"/>
              </a:tabLst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Члени атестаційної комісії: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знати нормативно-правові акти щодо організації та проведення атестації педагогічних працівників;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володіти методами аналізу й узагальнення інформації;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мати належний рівень комунікативної культури;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дотримуватися прозорості та гласності процесу атестації;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вміти розв'язувати конфліктні ситуації;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підтримувати комфортний мікроклімат у колективі під час проведення атестації.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Член атестаційної комісії має право: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отримувати необхідну інформацію у межах своєї компетенції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брати участь у роботі атестаційної комісії у робочий час;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планувати діяльність атестаційної комісії;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виступати в ролі експертів у межах своєї компетенції.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68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93038" cy="1219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</a:rPr>
              <a:t>Жовтень</a:t>
            </a:r>
            <a:r>
              <a:rPr lang="uk-UA" sz="4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endParaRPr lang="ru-RU" sz="40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7620000" cy="4724400"/>
          </a:xfrm>
        </p:spPr>
        <p:txBody>
          <a:bodyPr>
            <a:normAutofit fontScale="92500" lnSpcReduction="10000"/>
          </a:bodyPr>
          <a:lstStyle/>
          <a:p>
            <a:pPr marL="365760" indent="-283464"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Times New Roman" pitchFamily="18" charset="0"/>
              </a:rPr>
              <a:t> 	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До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10 жовтня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до  атестаційної комісії подають: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1200" b="1" i="1" dirty="0" smtClean="0">
              <a:latin typeface="Times New Roman" pitchFamily="18" charset="0"/>
            </a:endParaRPr>
          </a:p>
          <a:p>
            <a:pPr marL="365760" indent="-283464" fontAlgn="auto">
              <a:lnSpc>
                <a:spcPct val="80000"/>
              </a:lnSpc>
              <a:spcBef>
                <a:spcPct val="1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списки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педагогічних працівників, які підлягають 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черговій атестації</a:t>
            </a:r>
            <a:r>
              <a:rPr lang="uk-UA" sz="2400" dirty="0" smtClean="0">
                <a:latin typeface="Times New Roman" pitchFamily="18" charset="0"/>
              </a:rPr>
              <a:t>,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із зазначенням результатів попередньої атестації та строків проходження підвищення кваліфікації;</a:t>
            </a:r>
          </a:p>
          <a:p>
            <a:pPr marL="365760" indent="-283464" fontAlgn="auto">
              <a:lnSpc>
                <a:spcPct val="80000"/>
              </a:lnSpc>
              <a:spcBef>
                <a:spcPct val="100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uk-UA" sz="900" dirty="0" smtClean="0">
              <a:latin typeface="Times New Roman" pitchFamily="18" charset="0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заяви</a:t>
            </a:r>
            <a:r>
              <a:rPr lang="uk-UA" sz="2400" dirty="0" smtClean="0"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педагогічних працівників про 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позачергову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 атестацію;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uk-UA" sz="12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заяви</a:t>
            </a: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про</a:t>
            </a:r>
            <a:r>
              <a:rPr lang="uk-UA" sz="2400" dirty="0" smtClean="0">
                <a:latin typeface="Times New Roman" pitchFamily="18" charset="0"/>
              </a:rPr>
              <a:t> 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перенесення строку</a:t>
            </a:r>
            <a:r>
              <a:rPr lang="uk-UA" sz="2400" dirty="0" smtClean="0"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атестації</a:t>
            </a:r>
            <a:r>
              <a:rPr lang="uk-UA" sz="2400" dirty="0" smtClean="0">
                <a:latin typeface="Times New Roman" pitchFamily="18" charset="0"/>
              </a:rPr>
              <a:t>;</a:t>
            </a:r>
          </a:p>
          <a:p>
            <a:pPr marL="82296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marL="365760" indent="-283464" algn="just">
              <a:lnSpc>
                <a:spcPct val="80000"/>
              </a:lnSpc>
              <a:buFont typeface="Wingdings 2"/>
              <a:buChar char=""/>
              <a:defRPr/>
            </a:pPr>
            <a:r>
              <a:rPr lang="uk-UA" sz="2400" b="1" i="1" dirty="0">
                <a:solidFill>
                  <a:srgbClr val="C00000"/>
                </a:solidFill>
                <a:latin typeface="Times New Roman" pitchFamily="18" charset="0"/>
              </a:rPr>
              <a:t>заяви</a:t>
            </a:r>
            <a:r>
              <a:rPr lang="uk-UA" sz="2400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</a:rPr>
              <a:t>про</a:t>
            </a:r>
            <a:r>
              <a:rPr lang="uk-UA" sz="2400" dirty="0"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присвоєння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 більш високої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кваліфікаційної категорії </a:t>
            </a:r>
            <a:r>
              <a:rPr lang="uk-UA" sz="2400" dirty="0" smtClean="0">
                <a:latin typeface="Times New Roman" pitchFamily="18" charset="0"/>
              </a:rPr>
              <a:t>;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uk-UA" sz="1200" dirty="0" smtClean="0">
              <a:latin typeface="Times New Roman" pitchFamily="18" charset="0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подання керівника або педагогічної ради закладу  про 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</a:rPr>
              <a:t>присвоєння</a:t>
            </a:r>
            <a:r>
              <a:rPr lang="uk-UA" sz="24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</a:rPr>
              <a:t>працівнику кваліфікаційної категорії, педагогічного звання, а також подання на пониження категорії педагогічному працівнику  у разі зниження ним рівня професійної діяльності.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6755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10.10</a:t>
            </a:r>
            <a:b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Списки педагогічних працівників</a:t>
            </a:r>
          </a:p>
        </p:txBody>
      </p:sp>
      <p:sp>
        <p:nvSpPr>
          <p:cNvPr id="41986" name="Rectangle 108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00200"/>
            <a:ext cx="7239000" cy="2133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1800" b="1" dirty="0">
                <a:solidFill>
                  <a:schemeClr val="tx1"/>
                </a:solidFill>
              </a:rPr>
              <a:t>Атестаційній комісії </a:t>
            </a:r>
            <a:r>
              <a:rPr lang="en-US" sz="1800" b="1" dirty="0">
                <a:solidFill>
                  <a:schemeClr val="tx1"/>
                </a:solidFill>
              </a:rPr>
              <a:t>I</a:t>
            </a:r>
            <a:r>
              <a:rPr lang="uk-UA" sz="1800" b="1" dirty="0">
                <a:solidFill>
                  <a:schemeClr val="tx1"/>
                </a:solidFill>
              </a:rPr>
              <a:t> рівня _________СЗШ № І-ІІІ ст.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uk-UA" sz="1800" b="1" dirty="0">
                <a:solidFill>
                  <a:schemeClr val="tx1"/>
                </a:solidFill>
              </a:rPr>
              <a:t> 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uk-UA" sz="1800" b="1" dirty="0">
                <a:solidFill>
                  <a:schemeClr val="tx1"/>
                </a:solidFill>
              </a:rPr>
              <a:t> 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1800" b="1" dirty="0">
                <a:solidFill>
                  <a:schemeClr val="tx1"/>
                </a:solidFill>
              </a:rPr>
              <a:t>Список </a:t>
            </a:r>
            <a:r>
              <a:rPr lang="uk-UA" sz="1800" b="1" dirty="0" err="1">
                <a:solidFill>
                  <a:schemeClr val="tx1"/>
                </a:solidFill>
              </a:rPr>
              <a:t>педпрацівників</a:t>
            </a:r>
            <a:r>
              <a:rPr lang="uk-UA" sz="1800" b="1" dirty="0">
                <a:solidFill>
                  <a:schemeClr val="tx1"/>
                </a:solidFill>
              </a:rPr>
              <a:t> _____________СЗШ І-ІІІ ст. , які підлягають </a:t>
            </a:r>
            <a:r>
              <a:rPr lang="uk-UA" sz="1800" b="1" dirty="0" smtClean="0">
                <a:solidFill>
                  <a:schemeClr val="tx1"/>
                </a:solidFill>
              </a:rPr>
              <a:t> атестації  у </a:t>
            </a:r>
            <a:r>
              <a:rPr lang="uk-UA" sz="1800" b="1" dirty="0">
                <a:solidFill>
                  <a:schemeClr val="tx1"/>
                </a:solidFill>
              </a:rPr>
              <a:t>20__ - 20 ____ навчальному році</a:t>
            </a:r>
            <a:endParaRPr lang="ru-RU" sz="1800" dirty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None/>
            </a:pPr>
            <a:endPara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6189517"/>
              </p:ext>
            </p:extLst>
          </p:nvPr>
        </p:nvGraphicFramePr>
        <p:xfrm>
          <a:off x="533398" y="3886200"/>
          <a:ext cx="83820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371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uk-UA" sz="1000" b="1" dirty="0" err="1">
                          <a:effectLst/>
                          <a:latin typeface="Times New Roman"/>
                          <a:ea typeface="Times New Roman"/>
                        </a:rPr>
                        <a:t>зп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Прізвище, ім’я, по батькові педпрацівника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рік закінчення вищого н.з., його назва,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отримана кваліфікація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посада та предмет, з якого атестується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дата призначення на посаду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 в н.з.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effectLst/>
                          <a:latin typeface="Times New Roman"/>
                          <a:ea typeface="Times New Roman"/>
                        </a:rPr>
                        <a:t>Заг</a:t>
                      </a: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. пед.. стаж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стаж роботи на займаній посаді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станом на 01.10.11р.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фах, за яким здійснено підвищення кваліфікації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uk-UA" sz="1000" b="1" dirty="0" err="1">
                          <a:effectLst/>
                          <a:latin typeface="Times New Roman"/>
                          <a:ea typeface="Times New Roman"/>
                        </a:rPr>
                        <a:t>посвідч</a:t>
                      </a: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. про курси,дата видачі, назва </a:t>
                      </a:r>
                      <a:r>
                        <a:rPr lang="uk-UA" sz="1000" b="1" dirty="0" err="1">
                          <a:effectLst/>
                          <a:latin typeface="Times New Roman"/>
                          <a:ea typeface="Times New Roman"/>
                        </a:rPr>
                        <a:t>навч.закл</a:t>
                      </a: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дата і результат попередньої атестації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На що атестується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1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1725</TotalTime>
  <Words>1004</Words>
  <Application>Microsoft Office PowerPoint</Application>
  <PresentationFormat>Екран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Валка</vt:lpstr>
      <vt:lpstr>                                             </vt:lpstr>
      <vt:lpstr>Нормативно-правовий супровід атестації </vt:lpstr>
      <vt:lpstr>Атестаційна документація:</vt:lpstr>
      <vt:lpstr>Функціональні обов’язки членів атестаційної комісії</vt:lpstr>
      <vt:lpstr>Функціональні обов’язки членів атестаційної комісії</vt:lpstr>
      <vt:lpstr>Функціональні обов’язки членів атестаційної комісії</vt:lpstr>
      <vt:lpstr>Функціональні обов’язки членів атестаційної комісії</vt:lpstr>
      <vt:lpstr>Жовтень </vt:lpstr>
      <vt:lpstr>До 10.10 Списки педагогічних працівників</vt:lpstr>
      <vt:lpstr>До 20 жовтня</vt:lpstr>
      <vt:lpstr>до 1 березня</vt:lpstr>
      <vt:lpstr>до 15 березня</vt:lpstr>
      <vt:lpstr>Протоколи засідань атестаційної  комісії</vt:lpstr>
      <vt:lpstr>Наказ про присвоєння кваліфікаційних категорій</vt:lpstr>
      <vt:lpstr>Прийняття рішень</vt:lpstr>
      <vt:lpstr>Вимоги до кваліфікаційних категорій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хата</cp:lastModifiedBy>
  <cp:revision>186</cp:revision>
  <cp:lastPrinted>1601-01-01T00:00:00Z</cp:lastPrinted>
  <dcterms:created xsi:type="dcterms:W3CDTF">1601-01-01T00:00:00Z</dcterms:created>
  <dcterms:modified xsi:type="dcterms:W3CDTF">2014-12-01T22:41:57Z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